
<file path=[Content_Types].xml><?xml version="1.0" encoding="utf-8"?>
<Types xmlns="http://schemas.openxmlformats.org/package/2006/content-types">
  <Default Extension="jpeg" ContentType="image/jpe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F6734A37-05B9-4BBA-BB12-A6C75FAD2B77}" type="datetimeFigureOut">
              <a:rPr lang="id-ID" smtClean="0"/>
              <a:t>08/03/2021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51144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6734A37-05B9-4BBA-BB12-A6C75FAD2B77}" type="datetimeFigureOut">
              <a:rPr lang="id-ID" smtClean="0"/>
              <a:t>08/03/2021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2244172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34A37-05B9-4BBA-BB12-A6C75FAD2B77}" type="datetimeFigureOut">
              <a:rPr lang="id-ID" smtClean="0"/>
              <a:t>08/03/2021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1014056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F6734A37-05B9-4BBA-BB12-A6C75FAD2B77}" type="datetimeFigureOut">
              <a:rPr lang="id-ID" smtClean="0"/>
              <a:t>08/03/2021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48891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F6734A37-05B9-4BBA-BB12-A6C75FAD2B77}" type="datetimeFigureOut">
              <a:rPr lang="id-ID" smtClean="0"/>
              <a:t>08/03/2021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2689034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F6734A37-05B9-4BBA-BB12-A6C75FAD2B77}" type="datetimeFigureOut">
              <a:rPr lang="id-ID" smtClean="0"/>
              <a:t>08/03/2021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3092930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734A37-05B9-4BBA-BB12-A6C75FAD2B77}" type="datetimeFigureOut">
              <a:rPr lang="id-ID" smtClean="0"/>
              <a:t>08/03/2021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1364923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734A37-05B9-4BBA-BB12-A6C75FAD2B77}" type="datetimeFigureOut">
              <a:rPr lang="id-ID" smtClean="0"/>
              <a:t>08/03/2021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97668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734A37-05B9-4BBA-BB12-A6C75FAD2B77}" type="datetimeFigureOut">
              <a:rPr lang="id-ID" smtClean="0"/>
              <a:t>08/03/2021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555184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6734A37-05B9-4BBA-BB12-A6C75FAD2B77}" type="datetimeFigureOut">
              <a:rPr lang="id-ID" smtClean="0"/>
              <a:t>08/03/2021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2480093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F6734A37-05B9-4BBA-BB12-A6C75FAD2B77}" type="datetimeFigureOut">
              <a:rPr lang="id-ID" smtClean="0"/>
              <a:t>08/03/2021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0194A8A-758A-4D90-80B9-1FE64AFC502E}" type="slidenum">
              <a:rPr lang="id-ID" smtClean="0"/>
              <a:t>‹#›</a:t>
            </a:fld>
            <a:endParaRPr lang="id-ID"/>
          </a:p>
        </p:txBody>
      </p:sp>
    </p:spTree>
    <p:extLst>
      <p:ext uri="{BB962C8B-B14F-4D97-AF65-F5344CB8AC3E}">
        <p14:creationId xmlns:p14="http://schemas.microsoft.com/office/powerpoint/2010/main" val="877074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734A37-05B9-4BBA-BB12-A6C75FAD2B77}" type="datetimeFigureOut">
              <a:rPr lang="id-ID" smtClean="0"/>
              <a:t>08/03/2021</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194A8A-758A-4D90-80B9-1FE64AFC502E}" type="slidenum">
              <a:rPr lang="id-ID" smtClean="0"/>
              <a:t>‹#›</a:t>
            </a:fld>
            <a:endParaRPr lang="id-ID"/>
          </a:p>
        </p:txBody>
      </p:sp>
    </p:spTree>
    <p:extLst>
      <p:ext uri="{BB962C8B-B14F-4D97-AF65-F5344CB8AC3E}">
        <p14:creationId xmlns:p14="http://schemas.microsoft.com/office/powerpoint/2010/main" val="1800273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620688"/>
            <a:ext cx="8712968" cy="1569660"/>
          </a:xfrm>
          <a:prstGeom prst="rect">
            <a:avLst/>
          </a:prstGeom>
        </p:spPr>
        <p:txBody>
          <a:bodyPr wrap="square">
            <a:spAutoFit/>
          </a:bodyPr>
          <a:lstStyle/>
          <a:p>
            <a:pPr algn="just"/>
            <a:r>
              <a:rPr lang="id-ID" sz="1200" dirty="0">
                <a:latin typeface="Verdana" pitchFamily="34" charset="0"/>
                <a:ea typeface="Verdana" pitchFamily="34" charset="0"/>
                <a:cs typeface="Verdana" pitchFamily="34" charset="0"/>
              </a:rPr>
              <a:t>Kawasan di sungai Mahakam merupakan suatu prasarana yang sangat diperlukan untukmenunjang kegiatan masyarakat yang menggantungkan hidupnya pada masalah perikanan terutama di sebagian wilayah Kalimantan Timur. Dengan dibangunnya prasarana pelabuhan ikan, maka diharapkan akan dapat meningkatkan perekonomian di daerah tersebut. Untuk maksud tersebut diperlukan pembangunan pelabuhan ikan beserta fasilitas lainnya di lokasi yang tepat ditinjau dari teknis dan ekonomis. Lokasi tersebut harus dapat dicapai melalui jalan yang dapat dilalui oleh kendaraan. Untuk persiapan pembangunan dermaga beserta fasilitas pendukungnya, terlebih dahulu harus diadakan survey, investigasi dan design sebelum pekerjaan konstruksi dilaksanakan.</a:t>
            </a:r>
          </a:p>
        </p:txBody>
      </p:sp>
      <p:pic>
        <p:nvPicPr>
          <p:cNvPr id="5" name="Picture 161" descr="DSCI0095"/>
          <p:cNvPicPr>
            <a:picLocks noChangeAspect="1" noChangeArrowheads="1"/>
          </p:cNvPicPr>
          <p:nvPr/>
        </p:nvPicPr>
        <p:blipFill>
          <a:blip r:embed="rId2" cstate="print">
            <a:clrChange>
              <a:clrFrom>
                <a:srgbClr val="CFE5F3"/>
              </a:clrFrom>
              <a:clrTo>
                <a:srgbClr val="CFE5F3">
                  <a:alpha val="0"/>
                </a:srgbClr>
              </a:clrTo>
            </a:clrChange>
            <a:lum bright="18000"/>
            <a:extLst>
              <a:ext uri="{28A0092B-C50C-407E-A947-70E740481C1C}">
                <a14:useLocalDpi xmlns:a14="http://schemas.microsoft.com/office/drawing/2010/main" val="0"/>
              </a:ext>
            </a:extLst>
          </a:blip>
          <a:srcRect t="6061" r="3334"/>
          <a:stretch>
            <a:fillRect/>
          </a:stretch>
        </p:blipFill>
        <p:spPr bwMode="auto">
          <a:xfrm>
            <a:off x="323528" y="2190348"/>
            <a:ext cx="8424936" cy="4334996"/>
          </a:xfrm>
          <a:prstGeom prst="rect">
            <a:avLst/>
          </a:prstGeom>
          <a:ln>
            <a:noFill/>
          </a:ln>
          <a:effectLst>
            <a:softEdge rad="112500"/>
          </a:effectLst>
        </p:spPr>
      </p:pic>
      <p:sp>
        <p:nvSpPr>
          <p:cNvPr id="6" name="TextBox 5"/>
          <p:cNvSpPr txBox="1"/>
          <p:nvPr/>
        </p:nvSpPr>
        <p:spPr>
          <a:xfrm>
            <a:off x="0" y="188640"/>
            <a:ext cx="9144000" cy="406265"/>
          </a:xfrm>
          <a:prstGeom prst="rect">
            <a:avLst/>
          </a:prstGeom>
          <a:solidFill>
            <a:schemeClr val="accent1"/>
          </a:solidFill>
          <a:ln>
            <a:solidFill>
              <a:schemeClr val="accent1"/>
            </a:solidFill>
          </a:ln>
        </p:spPr>
        <p:txBody>
          <a:bodyPr wrap="square" rtlCol="0">
            <a:spAutoFit/>
          </a:bodyPr>
          <a:lstStyle/>
          <a:p>
            <a:pPr algn="ctr">
              <a:lnSpc>
                <a:spcPct val="85000"/>
              </a:lnSpc>
            </a:pPr>
            <a:r>
              <a:rPr lang="en-US" sz="2400" b="1" dirty="0" err="1">
                <a:solidFill>
                  <a:schemeClr val="bg1"/>
                </a:solidFill>
                <a:latin typeface="Arial Unicode MS" pitchFamily="34" charset="-128"/>
                <a:ea typeface="Arial Unicode MS" pitchFamily="34" charset="-128"/>
                <a:cs typeface="Arial Unicode MS" pitchFamily="34" charset="-128"/>
              </a:rPr>
              <a:t>Potensi</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Investasi</a:t>
            </a:r>
            <a:r>
              <a:rPr lang="en-US" sz="2400" b="1" dirty="0">
                <a:solidFill>
                  <a:schemeClr val="bg1"/>
                </a:solidFill>
                <a:latin typeface="Arial Unicode MS" pitchFamily="34" charset="-128"/>
                <a:ea typeface="Arial Unicode MS" pitchFamily="34" charset="-128"/>
                <a:cs typeface="Arial Unicode MS" pitchFamily="34" charset="-128"/>
              </a:rPr>
              <a:t> </a:t>
            </a:r>
            <a:r>
              <a:rPr lang="id-ID"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Kawasan</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Perikanan</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Muara</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Badak</a:t>
            </a:r>
            <a:endParaRPr lang="id-ID" sz="2000" b="1" dirty="0">
              <a:solidFill>
                <a:schemeClr val="bg1"/>
              </a:solidFill>
              <a:latin typeface="Arial Unicode MS" pitchFamily="34" charset="-128"/>
              <a:ea typeface="Arial Unicode MS" pitchFamily="34" charset="-128"/>
              <a:cs typeface="Arial Unicode MS" pitchFamily="34" charset="-128"/>
            </a:endParaRPr>
          </a:p>
        </p:txBody>
      </p:sp>
      <p:sp>
        <p:nvSpPr>
          <p:cNvPr id="7" name="TextBox 6">
            <a:extLst>
              <a:ext uri="{FF2B5EF4-FFF2-40B4-BE49-F238E27FC236}">
                <a16:creationId xmlns:a16="http://schemas.microsoft.com/office/drawing/2014/main" id="{446A2FEC-F622-499C-B468-0B9D3DEDDFC7}"/>
              </a:ext>
            </a:extLst>
          </p:cNvPr>
          <p:cNvSpPr txBox="1"/>
          <p:nvPr/>
        </p:nvSpPr>
        <p:spPr>
          <a:xfrm>
            <a:off x="402430" y="6237312"/>
            <a:ext cx="3816424" cy="246221"/>
          </a:xfrm>
          <a:prstGeom prst="rect">
            <a:avLst/>
          </a:prstGeom>
          <a:solidFill>
            <a:schemeClr val="accent2"/>
          </a:solidFill>
        </p:spPr>
        <p:txBody>
          <a:bodyPr wrap="square" rtlCol="0">
            <a:spAutoFit/>
          </a:bodyPr>
          <a:lstStyle/>
          <a:p>
            <a:pPr algn="ctr"/>
            <a:r>
              <a:rPr lang="en-US" sz="1000" dirty="0" err="1">
                <a:latin typeface="Andale WT"/>
              </a:rPr>
              <a:t>Sumber</a:t>
            </a:r>
            <a:r>
              <a:rPr lang="en-US" sz="1000" dirty="0">
                <a:latin typeface="Andale WT"/>
              </a:rPr>
              <a:t> : Kajian DED Kawasan </a:t>
            </a:r>
            <a:r>
              <a:rPr lang="en-US" sz="1000" dirty="0" err="1">
                <a:latin typeface="Andale WT"/>
              </a:rPr>
              <a:t>Perikanan</a:t>
            </a:r>
            <a:r>
              <a:rPr lang="en-US" sz="1000" dirty="0">
                <a:latin typeface="Andale WT"/>
              </a:rPr>
              <a:t> Muara </a:t>
            </a:r>
            <a:r>
              <a:rPr lang="en-US" sz="1000" dirty="0" err="1">
                <a:latin typeface="Andale WT"/>
              </a:rPr>
              <a:t>Badak</a:t>
            </a:r>
            <a:r>
              <a:rPr lang="en-US" sz="1000" dirty="0">
                <a:latin typeface="Andale WT"/>
              </a:rPr>
              <a:t> </a:t>
            </a:r>
            <a:r>
              <a:rPr lang="en-US" sz="1000" dirty="0" err="1">
                <a:latin typeface="Andale WT"/>
              </a:rPr>
              <a:t>Tahun</a:t>
            </a:r>
            <a:r>
              <a:rPr lang="en-US" sz="1000" dirty="0">
                <a:latin typeface="Andale WT"/>
              </a:rPr>
              <a:t> 2012</a:t>
            </a:r>
          </a:p>
        </p:txBody>
      </p:sp>
    </p:spTree>
    <p:extLst>
      <p:ext uri="{BB962C8B-B14F-4D97-AF65-F5344CB8AC3E}">
        <p14:creationId xmlns:p14="http://schemas.microsoft.com/office/powerpoint/2010/main" val="3058147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8640"/>
            <a:ext cx="9144000" cy="406265"/>
          </a:xfrm>
          <a:prstGeom prst="rect">
            <a:avLst/>
          </a:prstGeom>
          <a:solidFill>
            <a:schemeClr val="accent1"/>
          </a:solidFill>
          <a:ln>
            <a:solidFill>
              <a:schemeClr val="accent1"/>
            </a:solidFill>
          </a:ln>
        </p:spPr>
        <p:txBody>
          <a:bodyPr wrap="square" rtlCol="0">
            <a:spAutoFit/>
          </a:bodyPr>
          <a:lstStyle/>
          <a:p>
            <a:pPr algn="ctr">
              <a:lnSpc>
                <a:spcPct val="85000"/>
              </a:lnSpc>
            </a:pPr>
            <a:r>
              <a:rPr lang="en-US" sz="2400" b="1" dirty="0" err="1">
                <a:solidFill>
                  <a:schemeClr val="bg1"/>
                </a:solidFill>
                <a:latin typeface="Arial Unicode MS" pitchFamily="34" charset="-128"/>
                <a:ea typeface="Arial Unicode MS" pitchFamily="34" charset="-128"/>
                <a:cs typeface="Arial Unicode MS" pitchFamily="34" charset="-128"/>
              </a:rPr>
              <a:t>Potensi</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Investasi</a:t>
            </a:r>
            <a:r>
              <a:rPr lang="en-US" sz="2400" b="1" dirty="0">
                <a:solidFill>
                  <a:schemeClr val="bg1"/>
                </a:solidFill>
                <a:latin typeface="Arial Unicode MS" pitchFamily="34" charset="-128"/>
                <a:ea typeface="Arial Unicode MS" pitchFamily="34" charset="-128"/>
                <a:cs typeface="Arial Unicode MS" pitchFamily="34" charset="-128"/>
              </a:rPr>
              <a:t> </a:t>
            </a:r>
            <a:r>
              <a:rPr lang="id-ID"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Kawasan</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Perikanan</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Muara</a:t>
            </a:r>
            <a:r>
              <a:rPr lang="en-US" sz="2400" b="1" dirty="0">
                <a:solidFill>
                  <a:schemeClr val="bg1"/>
                </a:solidFill>
                <a:latin typeface="Arial Unicode MS" pitchFamily="34" charset="-128"/>
                <a:ea typeface="Arial Unicode MS" pitchFamily="34" charset="-128"/>
                <a:cs typeface="Arial Unicode MS" pitchFamily="34" charset="-128"/>
              </a:rPr>
              <a:t> </a:t>
            </a:r>
            <a:r>
              <a:rPr lang="en-US" sz="2400" b="1" dirty="0" err="1">
                <a:solidFill>
                  <a:schemeClr val="bg1"/>
                </a:solidFill>
                <a:latin typeface="Arial Unicode MS" pitchFamily="34" charset="-128"/>
                <a:ea typeface="Arial Unicode MS" pitchFamily="34" charset="-128"/>
                <a:cs typeface="Arial Unicode MS" pitchFamily="34" charset="-128"/>
              </a:rPr>
              <a:t>Badak</a:t>
            </a:r>
            <a:endParaRPr lang="id-ID" sz="2000" b="1" dirty="0">
              <a:solidFill>
                <a:schemeClr val="bg1"/>
              </a:solidFill>
              <a:latin typeface="Arial Unicode MS" pitchFamily="34" charset="-128"/>
              <a:ea typeface="Arial Unicode MS" pitchFamily="34" charset="-128"/>
              <a:cs typeface="Arial Unicode MS" pitchFamily="34" charset="-128"/>
            </a:endParaRPr>
          </a:p>
        </p:txBody>
      </p:sp>
      <p:graphicFrame>
        <p:nvGraphicFramePr>
          <p:cNvPr id="5" name="Table 4"/>
          <p:cNvGraphicFramePr>
            <a:graphicFrameLocks noGrp="1"/>
          </p:cNvGraphicFramePr>
          <p:nvPr>
            <p:extLst>
              <p:ext uri="{D42A27DB-BD31-4B8C-83A1-F6EECF244321}">
                <p14:modId xmlns:p14="http://schemas.microsoft.com/office/powerpoint/2010/main" val="671571542"/>
              </p:ext>
            </p:extLst>
          </p:nvPr>
        </p:nvGraphicFramePr>
        <p:xfrm>
          <a:off x="395535" y="908720"/>
          <a:ext cx="8352929" cy="4546955"/>
        </p:xfrm>
        <a:graphic>
          <a:graphicData uri="http://schemas.openxmlformats.org/drawingml/2006/table">
            <a:tbl>
              <a:tblPr>
                <a:tableStyleId>{5C22544A-7EE6-4342-B048-85BDC9FD1C3A}</a:tableStyleId>
              </a:tblPr>
              <a:tblGrid>
                <a:gridCol w="576065">
                  <a:extLst>
                    <a:ext uri="{9D8B030D-6E8A-4147-A177-3AD203B41FA5}">
                      <a16:colId xmlns:a16="http://schemas.microsoft.com/office/drawing/2014/main" val="20000"/>
                    </a:ext>
                  </a:extLst>
                </a:gridCol>
                <a:gridCol w="4770333">
                  <a:extLst>
                    <a:ext uri="{9D8B030D-6E8A-4147-A177-3AD203B41FA5}">
                      <a16:colId xmlns:a16="http://schemas.microsoft.com/office/drawing/2014/main" val="20001"/>
                    </a:ext>
                  </a:extLst>
                </a:gridCol>
                <a:gridCol w="3006531">
                  <a:extLst>
                    <a:ext uri="{9D8B030D-6E8A-4147-A177-3AD203B41FA5}">
                      <a16:colId xmlns:a16="http://schemas.microsoft.com/office/drawing/2014/main" val="20002"/>
                    </a:ext>
                  </a:extLst>
                </a:gridCol>
              </a:tblGrid>
              <a:tr h="298543">
                <a:tc gridSpan="3">
                  <a:txBody>
                    <a:bodyPr/>
                    <a:lstStyle/>
                    <a:p>
                      <a:pPr algn="ctr" fontAlgn="b"/>
                      <a:r>
                        <a:rPr lang="en-US" sz="1600" b="1" u="none" strike="noStrike" dirty="0">
                          <a:solidFill>
                            <a:schemeClr val="bg1"/>
                          </a:solidFill>
                          <a:effectLst/>
                        </a:rPr>
                        <a:t>REKAPITULASI</a:t>
                      </a:r>
                      <a:endParaRPr lang="en-US" sz="1600" b="1" i="0" u="none" strike="noStrike" dirty="0">
                        <a:solidFill>
                          <a:schemeClr val="bg1"/>
                        </a:solidFill>
                        <a:effectLst/>
                        <a:latin typeface="Arial"/>
                      </a:endParaRPr>
                    </a:p>
                  </a:txBody>
                  <a:tcPr marL="8102" marR="8102" marT="8102" marB="0" anchor="b">
                    <a:solidFill>
                      <a:schemeClr val="tx1">
                        <a:lumMod val="65000"/>
                        <a:lumOff val="3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8429">
                <a:tc gridSpan="3">
                  <a:txBody>
                    <a:bodyPr/>
                    <a:lstStyle/>
                    <a:p>
                      <a:pPr algn="ctr" fontAlgn="b"/>
                      <a:r>
                        <a:rPr lang="sv-SE" sz="1050" u="none" strike="noStrike" dirty="0">
                          <a:solidFill>
                            <a:schemeClr val="bg1"/>
                          </a:solidFill>
                          <a:effectLst/>
                        </a:rPr>
                        <a:t>PENYUSUNAN DED KAWASAN PERIKANAN MUARA BADAK</a:t>
                      </a:r>
                      <a:endParaRPr lang="sv-SE" sz="1050" b="1" i="0" u="none" strike="noStrike" dirty="0">
                        <a:solidFill>
                          <a:schemeClr val="bg1"/>
                        </a:solidFill>
                        <a:effectLst/>
                        <a:latin typeface="Arial"/>
                      </a:endParaRPr>
                    </a:p>
                  </a:txBody>
                  <a:tcPr marL="8102" marR="8102" marT="8102" marB="0" anchor="b">
                    <a:solidFill>
                      <a:schemeClr val="tx1">
                        <a:lumMod val="65000"/>
                        <a:lumOff val="3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99219">
                <a:tc gridSpan="3">
                  <a:txBody>
                    <a:bodyPr/>
                    <a:lstStyle/>
                    <a:p>
                      <a:pPr algn="ctr" fontAlgn="b"/>
                      <a:r>
                        <a:rPr lang="fi-FI" sz="1050" u="none" strike="noStrike" dirty="0">
                          <a:solidFill>
                            <a:schemeClr val="bg1"/>
                          </a:solidFill>
                          <a:effectLst/>
                        </a:rPr>
                        <a:t>KECAMATAN MUARA BADAK KABUPATEN KUTAI KARTANEGARA</a:t>
                      </a:r>
                      <a:endParaRPr lang="fi-FI" sz="1050" b="1" i="0" u="none" strike="noStrike" dirty="0">
                        <a:solidFill>
                          <a:schemeClr val="bg1"/>
                        </a:solidFill>
                        <a:effectLst/>
                        <a:latin typeface="Arial"/>
                      </a:endParaRPr>
                    </a:p>
                  </a:txBody>
                  <a:tcPr marL="8102" marR="8102" marT="8102" marB="0" anchor="b">
                    <a:solidFill>
                      <a:schemeClr val="tx1">
                        <a:lumMod val="65000"/>
                        <a:lumOff val="3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99219">
                <a:tc gridSpan="3">
                  <a:txBody>
                    <a:bodyPr/>
                    <a:lstStyle/>
                    <a:p>
                      <a:pPr algn="ctr" fontAlgn="b"/>
                      <a:r>
                        <a:rPr lang="en-US" sz="1050" u="none" strike="noStrike" dirty="0">
                          <a:solidFill>
                            <a:schemeClr val="bg1"/>
                          </a:solidFill>
                          <a:effectLst/>
                        </a:rPr>
                        <a:t>PROVINSI KALIMANTAN TIMUR</a:t>
                      </a:r>
                      <a:endParaRPr lang="en-US" sz="1050" b="1" i="0" u="none" strike="noStrike" dirty="0">
                        <a:solidFill>
                          <a:schemeClr val="bg1"/>
                        </a:solidFill>
                        <a:effectLst/>
                        <a:latin typeface="Arial"/>
                      </a:endParaRPr>
                    </a:p>
                  </a:txBody>
                  <a:tcPr marL="8102" marR="8102" marT="8102" marB="0" anchor="b">
                    <a:solidFill>
                      <a:schemeClr val="tx1">
                        <a:lumMod val="65000"/>
                        <a:lumOff val="3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99219">
                <a:tc rowSpan="2">
                  <a:txBody>
                    <a:bodyPr/>
                    <a:lstStyle/>
                    <a:p>
                      <a:pPr algn="ctr" fontAlgn="b"/>
                      <a:r>
                        <a:rPr lang="en-US" sz="1050" u="none" strike="noStrike" dirty="0">
                          <a:solidFill>
                            <a:schemeClr val="bg1"/>
                          </a:solidFill>
                          <a:effectLst/>
                        </a:rPr>
                        <a:t>NO.</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rowSpan="2">
                  <a:txBody>
                    <a:bodyPr/>
                    <a:lstStyle/>
                    <a:p>
                      <a:pPr algn="ctr" fontAlgn="b"/>
                      <a:r>
                        <a:rPr lang="pt-BR" sz="1050" u="none" strike="noStrike" dirty="0">
                          <a:solidFill>
                            <a:schemeClr val="bg1"/>
                          </a:solidFill>
                          <a:effectLst/>
                        </a:rPr>
                        <a:t>U R A I A N</a:t>
                      </a:r>
                    </a:p>
                  </a:txBody>
                  <a:tcPr marL="8102" marR="8102" marT="8102" marB="0" anchor="b">
                    <a:solidFill>
                      <a:schemeClr val="bg1">
                        <a:lumMod val="50000"/>
                      </a:schemeClr>
                    </a:solidFill>
                  </a:tcPr>
                </a:tc>
                <a:tc>
                  <a:txBody>
                    <a:bodyPr/>
                    <a:lstStyle/>
                    <a:p>
                      <a:pPr algn="ctr" fontAlgn="b"/>
                      <a:r>
                        <a:rPr lang="en-US" sz="1050" u="none" strike="noStrike" dirty="0">
                          <a:solidFill>
                            <a:schemeClr val="bg1"/>
                          </a:solidFill>
                          <a:effectLst/>
                        </a:rPr>
                        <a:t>JUMLAH</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04"/>
                  </a:ext>
                </a:extLst>
              </a:tr>
              <a:tr h="201621">
                <a:tc vMerge="1">
                  <a:txBody>
                    <a:bodyPr/>
                    <a:lstStyle/>
                    <a:p>
                      <a:endParaRPr lang="en-US"/>
                    </a:p>
                  </a:txBody>
                  <a:tcPr/>
                </a:tc>
                <a:tc vMerge="1">
                  <a:txBody>
                    <a:bodyPr/>
                    <a:lstStyle/>
                    <a:p>
                      <a:endParaRPr lang="en-US"/>
                    </a:p>
                  </a:txBody>
                  <a:tcPr/>
                </a:tc>
                <a:tc>
                  <a:txBody>
                    <a:bodyPr/>
                    <a:lstStyle/>
                    <a:p>
                      <a:pPr algn="ctr" fontAlgn="b"/>
                      <a:r>
                        <a:rPr lang="en-US" sz="1050" u="none" strike="noStrike" dirty="0">
                          <a:solidFill>
                            <a:schemeClr val="bg1"/>
                          </a:solidFill>
                          <a:effectLst/>
                        </a:rPr>
                        <a:t>(</a:t>
                      </a:r>
                      <a:r>
                        <a:rPr lang="en-US" sz="1050" u="none" strike="noStrike" dirty="0" err="1">
                          <a:solidFill>
                            <a:schemeClr val="bg1"/>
                          </a:solidFill>
                          <a:effectLst/>
                        </a:rPr>
                        <a:t>Rp</a:t>
                      </a:r>
                      <a:r>
                        <a:rPr lang="en-US" sz="1050" u="none" strike="noStrike" dirty="0">
                          <a:solidFill>
                            <a:schemeClr val="bg1"/>
                          </a:solidFill>
                          <a:effectLst/>
                        </a:rPr>
                        <a:t>.)</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05"/>
                  </a:ext>
                </a:extLst>
              </a:tr>
              <a:tr h="199219">
                <a:tc>
                  <a:txBody>
                    <a:bodyPr/>
                    <a:lstStyle/>
                    <a:p>
                      <a:pPr algn="l" fontAlgn="b"/>
                      <a:r>
                        <a:rPr lang="en-US" sz="1050" u="none" strike="noStrike" dirty="0">
                          <a:solidFill>
                            <a:schemeClr val="bg1"/>
                          </a:solidFill>
                          <a:effectLst/>
                        </a:rPr>
                        <a:t> </a:t>
                      </a:r>
                      <a:endParaRPr lang="en-US" sz="1050" b="0"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a:t>
                      </a:r>
                      <a:endParaRPr lang="en-US" sz="1050" b="0"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a:t>
                      </a:r>
                      <a:endParaRPr lang="en-US" sz="1050" b="0"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06"/>
                  </a:ext>
                </a:extLst>
              </a:tr>
              <a:tr h="199219">
                <a:tc>
                  <a:txBody>
                    <a:bodyPr/>
                    <a:lstStyle/>
                    <a:p>
                      <a:pPr algn="ctr" fontAlgn="b"/>
                      <a:r>
                        <a:rPr lang="en-US" sz="1050" u="none" strike="noStrike" dirty="0">
                          <a:solidFill>
                            <a:schemeClr val="bg1"/>
                          </a:solidFill>
                          <a:effectLst/>
                        </a:rPr>
                        <a:t>I.</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PEKERJAAN JALAN DAN JEMBATAN</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b"/>
                      <a:r>
                        <a:rPr lang="en-US" sz="1050" u="none" strike="noStrike" dirty="0">
                          <a:solidFill>
                            <a:schemeClr val="bg1"/>
                          </a:solidFill>
                          <a:effectLst/>
                        </a:rPr>
                        <a:t>                         95.524.837.000,00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07"/>
                  </a:ext>
                </a:extLst>
              </a:tr>
              <a:tr h="199219">
                <a:tc>
                  <a:txBody>
                    <a:bodyPr/>
                    <a:lstStyle/>
                    <a:p>
                      <a:pPr algn="l"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08"/>
                  </a:ext>
                </a:extLst>
              </a:tr>
              <a:tr h="199219">
                <a:tc>
                  <a:txBody>
                    <a:bodyPr/>
                    <a:lstStyle/>
                    <a:p>
                      <a:pPr algn="ctr" fontAlgn="b"/>
                      <a:r>
                        <a:rPr lang="en-US" sz="1050" u="none" strike="noStrike" dirty="0">
                          <a:solidFill>
                            <a:schemeClr val="bg1"/>
                          </a:solidFill>
                          <a:effectLst/>
                        </a:rPr>
                        <a:t>II.</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PEKERJAAN DERMAGA</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b"/>
                      <a:r>
                        <a:rPr lang="en-US" sz="1050" u="none" strike="noStrike" dirty="0">
                          <a:solidFill>
                            <a:schemeClr val="bg1"/>
                          </a:solidFill>
                          <a:effectLst/>
                        </a:rPr>
                        <a:t>                         52.328.567.000,00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09"/>
                  </a:ext>
                </a:extLst>
              </a:tr>
              <a:tr h="199219">
                <a:tc>
                  <a:txBody>
                    <a:bodyPr/>
                    <a:lstStyle/>
                    <a:p>
                      <a:pPr algn="l"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10"/>
                  </a:ext>
                </a:extLst>
              </a:tr>
              <a:tr h="199219">
                <a:tc>
                  <a:txBody>
                    <a:bodyPr/>
                    <a:lstStyle/>
                    <a:p>
                      <a:pPr algn="ctr" fontAlgn="b"/>
                      <a:r>
                        <a:rPr lang="en-US" sz="1050" u="none" strike="noStrike" dirty="0">
                          <a:solidFill>
                            <a:schemeClr val="bg1"/>
                          </a:solidFill>
                          <a:effectLst/>
                        </a:rPr>
                        <a:t>III.</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PEKERJAAN BANGUNAN SISI DARAT</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ctr"/>
                      <a:r>
                        <a:rPr lang="en-US" sz="1050" u="none" strike="noStrike" dirty="0">
                          <a:solidFill>
                            <a:schemeClr val="bg1"/>
                          </a:solidFill>
                          <a:effectLst/>
                        </a:rPr>
                        <a:t>                         17.533.000.000,00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extLst>
                  <a:ext uri="{0D108BD9-81ED-4DB2-BD59-A6C34878D82A}">
                    <a16:rowId xmlns:a16="http://schemas.microsoft.com/office/drawing/2014/main" val="10011"/>
                  </a:ext>
                </a:extLst>
              </a:tr>
              <a:tr h="199219">
                <a:tc>
                  <a:txBody>
                    <a:bodyPr/>
                    <a:lstStyle/>
                    <a:p>
                      <a:pPr algn="l" fontAlgn="b"/>
                      <a:r>
                        <a:rPr lang="en-US" sz="900" u="none" strike="noStrike" dirty="0">
                          <a:solidFill>
                            <a:schemeClr val="bg1"/>
                          </a:solidFill>
                          <a:effectLst/>
                        </a:rPr>
                        <a:t> </a:t>
                      </a:r>
                      <a:endParaRPr lang="en-US" sz="90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12"/>
                  </a:ext>
                </a:extLst>
              </a:tr>
              <a:tr h="201621">
                <a:tc>
                  <a:txBody>
                    <a:bodyPr/>
                    <a:lstStyle/>
                    <a:p>
                      <a:pPr algn="ctr" fontAlgn="b"/>
                      <a:r>
                        <a:rPr lang="en-US" sz="900" u="none" strike="noStrike">
                          <a:effectLst/>
                        </a:rPr>
                        <a:t> </a:t>
                      </a:r>
                      <a:endParaRPr lang="en-US" sz="900" b="1" i="0" u="none" strike="noStrike">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a:txBody>
                    <a:bodyPr/>
                    <a:lstStyle/>
                    <a:p>
                      <a:pPr algn="r"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extLst>
                  <a:ext uri="{0D108BD9-81ED-4DB2-BD59-A6C34878D82A}">
                    <a16:rowId xmlns:a16="http://schemas.microsoft.com/office/drawing/2014/main" val="10013"/>
                  </a:ext>
                </a:extLst>
              </a:tr>
              <a:tr h="199219">
                <a:tc>
                  <a:txBody>
                    <a:bodyPr/>
                    <a:lstStyle/>
                    <a:p>
                      <a:pPr algn="ctr" fontAlgn="b"/>
                      <a:r>
                        <a:rPr lang="en-US" sz="900" u="none" strike="noStrike">
                          <a:effectLst/>
                        </a:rPr>
                        <a:t> </a:t>
                      </a:r>
                      <a:endParaRPr lang="en-US" sz="900" b="1" i="0" u="none" strike="noStrike">
                        <a:effectLst/>
                        <a:latin typeface="Arial"/>
                      </a:endParaRPr>
                    </a:p>
                  </a:txBody>
                  <a:tcPr marL="8102" marR="8102" marT="8102" marB="0" anchor="b">
                    <a:solidFill>
                      <a:schemeClr val="bg1">
                        <a:lumMod val="50000"/>
                      </a:schemeClr>
                    </a:solidFill>
                  </a:tcPr>
                </a:tc>
                <a:tc>
                  <a:txBody>
                    <a:bodyPr/>
                    <a:lstStyle/>
                    <a:p>
                      <a:pPr algn="l" fontAlgn="b"/>
                      <a:r>
                        <a:rPr lang="en-US" sz="1050" u="none" strike="noStrike">
                          <a:solidFill>
                            <a:schemeClr val="bg1"/>
                          </a:solidFill>
                          <a:effectLst/>
                        </a:rPr>
                        <a:t> </a:t>
                      </a:r>
                      <a:endParaRPr lang="en-US" sz="1050" b="1" i="0" u="none" strike="noStrike">
                        <a:solidFill>
                          <a:schemeClr val="bg1"/>
                        </a:solidFill>
                        <a:effectLst/>
                        <a:latin typeface="Arial"/>
                      </a:endParaRPr>
                    </a:p>
                  </a:txBody>
                  <a:tcPr marL="8102" marR="8102" marT="8102" marB="0" anchor="b">
                    <a:solidFill>
                      <a:schemeClr val="bg1">
                        <a:lumMod val="50000"/>
                      </a:schemeClr>
                    </a:solidFill>
                  </a:tcPr>
                </a:tc>
                <a:tc>
                  <a:txBody>
                    <a:bodyPr/>
                    <a:lstStyle/>
                    <a:p>
                      <a:pPr algn="r" fontAlgn="ctr"/>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extLst>
                  <a:ext uri="{0D108BD9-81ED-4DB2-BD59-A6C34878D82A}">
                    <a16:rowId xmlns:a16="http://schemas.microsoft.com/office/drawing/2014/main" val="10014"/>
                  </a:ext>
                </a:extLst>
              </a:tr>
              <a:tr h="199219">
                <a:tc>
                  <a:txBody>
                    <a:bodyPr/>
                    <a:lstStyle/>
                    <a:p>
                      <a:pPr algn="ctr" fontAlgn="b"/>
                      <a:r>
                        <a:rPr lang="en-US" sz="900" u="none" strike="noStrike">
                          <a:effectLst/>
                        </a:rPr>
                        <a:t> </a:t>
                      </a:r>
                      <a:endParaRPr lang="en-US" sz="900" b="1" i="0" u="none" strike="noStrike">
                        <a:effectLst/>
                        <a:latin typeface="Arial"/>
                      </a:endParaRPr>
                    </a:p>
                  </a:txBody>
                  <a:tcPr marL="8102" marR="8102" marT="8102" marB="0" anchor="b">
                    <a:solidFill>
                      <a:schemeClr val="bg1">
                        <a:lumMod val="50000"/>
                      </a:schemeClr>
                    </a:solidFill>
                  </a:tcPr>
                </a:tc>
                <a:tc>
                  <a:txBody>
                    <a:bodyPr/>
                    <a:lstStyle/>
                    <a:p>
                      <a:pPr algn="r" fontAlgn="ctr"/>
                      <a:r>
                        <a:rPr lang="en-US" sz="1050" u="none" strike="noStrike">
                          <a:solidFill>
                            <a:schemeClr val="bg1"/>
                          </a:solidFill>
                          <a:effectLst/>
                        </a:rPr>
                        <a:t>JUMLAH</a:t>
                      </a:r>
                      <a:endParaRPr lang="en-US" sz="1050" b="1" i="0" u="none" strike="noStrike">
                        <a:solidFill>
                          <a:schemeClr val="bg1"/>
                        </a:solidFill>
                        <a:effectLst/>
                        <a:latin typeface="Arial"/>
                      </a:endParaRPr>
                    </a:p>
                  </a:txBody>
                  <a:tcPr marL="8102" marR="8102" marT="8102" marB="0" anchor="ctr">
                    <a:solidFill>
                      <a:schemeClr val="bg1">
                        <a:lumMod val="50000"/>
                      </a:schemeClr>
                    </a:solidFill>
                  </a:tcPr>
                </a:tc>
                <a:tc>
                  <a:txBody>
                    <a:bodyPr/>
                    <a:lstStyle/>
                    <a:p>
                      <a:pPr algn="r" fontAlgn="ctr"/>
                      <a:r>
                        <a:rPr lang="en-US" sz="1050" u="none" strike="noStrike" dirty="0">
                          <a:solidFill>
                            <a:schemeClr val="bg1"/>
                          </a:solidFill>
                          <a:effectLst/>
                        </a:rPr>
                        <a:t>                       165.386.404.000,00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extLst>
                  <a:ext uri="{0D108BD9-81ED-4DB2-BD59-A6C34878D82A}">
                    <a16:rowId xmlns:a16="http://schemas.microsoft.com/office/drawing/2014/main" val="10015"/>
                  </a:ext>
                </a:extLst>
              </a:tr>
              <a:tr h="199219">
                <a:tc>
                  <a:txBody>
                    <a:bodyPr/>
                    <a:lstStyle/>
                    <a:p>
                      <a:pPr algn="ctr" fontAlgn="b"/>
                      <a:r>
                        <a:rPr lang="en-US" sz="900" u="none" strike="noStrike">
                          <a:effectLst/>
                        </a:rPr>
                        <a:t> </a:t>
                      </a:r>
                      <a:endParaRPr lang="en-US" sz="900" b="1" i="0" u="none" strike="noStrike">
                        <a:effectLst/>
                        <a:latin typeface="Arial"/>
                      </a:endParaRPr>
                    </a:p>
                  </a:txBody>
                  <a:tcPr marL="8102" marR="8102" marT="8102" marB="0" anchor="b">
                    <a:solidFill>
                      <a:schemeClr val="bg1">
                        <a:lumMod val="50000"/>
                      </a:schemeClr>
                    </a:solidFill>
                  </a:tcPr>
                </a:tc>
                <a:tc>
                  <a:txBody>
                    <a:bodyPr/>
                    <a:lstStyle/>
                    <a:p>
                      <a:pPr algn="r" fontAlgn="ctr"/>
                      <a:r>
                        <a:rPr lang="en-US" sz="1050" u="none" strike="noStrike" dirty="0">
                          <a:solidFill>
                            <a:schemeClr val="bg1"/>
                          </a:solidFill>
                          <a:effectLst/>
                        </a:rPr>
                        <a:t>PPN 10 %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tc>
                  <a:txBody>
                    <a:bodyPr/>
                    <a:lstStyle/>
                    <a:p>
                      <a:pPr algn="r" fontAlgn="ctr"/>
                      <a:r>
                        <a:rPr lang="en-US" sz="1050" u="none" strike="noStrike" dirty="0">
                          <a:solidFill>
                            <a:schemeClr val="bg1"/>
                          </a:solidFill>
                          <a:effectLst/>
                        </a:rPr>
                        <a:t>                         16.538.640.400,00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extLst>
                  <a:ext uri="{0D108BD9-81ED-4DB2-BD59-A6C34878D82A}">
                    <a16:rowId xmlns:a16="http://schemas.microsoft.com/office/drawing/2014/main" val="10016"/>
                  </a:ext>
                </a:extLst>
              </a:tr>
              <a:tr h="199219">
                <a:tc>
                  <a:txBody>
                    <a:bodyPr/>
                    <a:lstStyle/>
                    <a:p>
                      <a:pPr algn="ctr" fontAlgn="b"/>
                      <a:r>
                        <a:rPr lang="en-US" sz="900" u="none" strike="noStrike">
                          <a:effectLst/>
                        </a:rPr>
                        <a:t> </a:t>
                      </a:r>
                      <a:endParaRPr lang="en-US" sz="900" b="1" i="0" u="none" strike="noStrike">
                        <a:effectLst/>
                        <a:latin typeface="Arial"/>
                      </a:endParaRPr>
                    </a:p>
                  </a:txBody>
                  <a:tcPr marL="8102" marR="8102" marT="8102" marB="0" anchor="b">
                    <a:solidFill>
                      <a:schemeClr val="bg1">
                        <a:lumMod val="50000"/>
                      </a:schemeClr>
                    </a:solidFill>
                  </a:tcPr>
                </a:tc>
                <a:tc>
                  <a:txBody>
                    <a:bodyPr/>
                    <a:lstStyle/>
                    <a:p>
                      <a:pPr algn="r" fontAlgn="ctr"/>
                      <a:r>
                        <a:rPr lang="en-US" sz="1050" u="none" strike="noStrike" dirty="0">
                          <a:solidFill>
                            <a:schemeClr val="bg1"/>
                          </a:solidFill>
                          <a:effectLst/>
                        </a:rPr>
                        <a:t>TOTAL BIAYA</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tc>
                  <a:txBody>
                    <a:bodyPr/>
                    <a:lstStyle/>
                    <a:p>
                      <a:pPr algn="r" fontAlgn="ctr"/>
                      <a:r>
                        <a:rPr lang="en-US" sz="1050" u="none" strike="noStrike" dirty="0">
                          <a:solidFill>
                            <a:schemeClr val="bg1"/>
                          </a:solidFill>
                          <a:effectLst/>
                        </a:rPr>
                        <a:t>                       181.925.044.400,00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extLst>
                  <a:ext uri="{0D108BD9-81ED-4DB2-BD59-A6C34878D82A}">
                    <a16:rowId xmlns:a16="http://schemas.microsoft.com/office/drawing/2014/main" val="10017"/>
                  </a:ext>
                </a:extLst>
              </a:tr>
              <a:tr h="199219">
                <a:tc>
                  <a:txBody>
                    <a:bodyPr/>
                    <a:lstStyle/>
                    <a:p>
                      <a:pPr algn="ctr" fontAlgn="b"/>
                      <a:r>
                        <a:rPr lang="en-US" sz="900" u="none" strike="noStrike">
                          <a:effectLst/>
                        </a:rPr>
                        <a:t> </a:t>
                      </a:r>
                      <a:endParaRPr lang="en-US" sz="900" b="1" i="0" u="none" strike="noStrike">
                        <a:effectLst/>
                        <a:latin typeface="Arial"/>
                      </a:endParaRPr>
                    </a:p>
                  </a:txBody>
                  <a:tcPr marL="8102" marR="8102" marT="8102" marB="0" anchor="b">
                    <a:solidFill>
                      <a:schemeClr val="bg1">
                        <a:lumMod val="50000"/>
                      </a:schemeClr>
                    </a:solidFill>
                  </a:tcPr>
                </a:tc>
                <a:tc>
                  <a:txBody>
                    <a:bodyPr/>
                    <a:lstStyle/>
                    <a:p>
                      <a:pPr algn="r" fontAlgn="ctr"/>
                      <a:r>
                        <a:rPr lang="en-US" sz="1050" u="none" strike="noStrike">
                          <a:solidFill>
                            <a:schemeClr val="bg1"/>
                          </a:solidFill>
                          <a:effectLst/>
                        </a:rPr>
                        <a:t>DIBULATKAN</a:t>
                      </a:r>
                      <a:endParaRPr lang="en-US" sz="1050" b="1" i="0" u="none" strike="noStrike">
                        <a:solidFill>
                          <a:schemeClr val="bg1"/>
                        </a:solidFill>
                        <a:effectLst/>
                        <a:latin typeface="Arial"/>
                      </a:endParaRPr>
                    </a:p>
                  </a:txBody>
                  <a:tcPr marL="8102" marR="8102" marT="8102" marB="0" anchor="ctr">
                    <a:solidFill>
                      <a:schemeClr val="bg1">
                        <a:lumMod val="50000"/>
                      </a:schemeClr>
                    </a:solidFill>
                  </a:tcPr>
                </a:tc>
                <a:tc>
                  <a:txBody>
                    <a:bodyPr/>
                    <a:lstStyle/>
                    <a:p>
                      <a:pPr algn="r" fontAlgn="ctr"/>
                      <a:r>
                        <a:rPr lang="en-US" sz="1050" u="none" strike="noStrike" dirty="0">
                          <a:solidFill>
                            <a:schemeClr val="bg1"/>
                          </a:solidFill>
                          <a:effectLst/>
                        </a:rPr>
                        <a:t>                       181.925.000.000,00 </a:t>
                      </a:r>
                      <a:endParaRPr lang="en-US" sz="1050" b="1" i="0" u="none" strike="noStrike" dirty="0">
                        <a:solidFill>
                          <a:schemeClr val="bg1"/>
                        </a:solidFill>
                        <a:effectLst/>
                        <a:latin typeface="Arial"/>
                      </a:endParaRPr>
                    </a:p>
                  </a:txBody>
                  <a:tcPr marL="8102" marR="8102" marT="8102" marB="0" anchor="ctr">
                    <a:solidFill>
                      <a:schemeClr val="bg1">
                        <a:lumMod val="50000"/>
                      </a:schemeClr>
                    </a:solidFill>
                  </a:tcPr>
                </a:tc>
                <a:extLst>
                  <a:ext uri="{0D108BD9-81ED-4DB2-BD59-A6C34878D82A}">
                    <a16:rowId xmlns:a16="http://schemas.microsoft.com/office/drawing/2014/main" val="10018"/>
                  </a:ext>
                </a:extLst>
              </a:tr>
              <a:tr h="578456">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050" u="none" strike="noStrike" dirty="0">
                          <a:solidFill>
                            <a:schemeClr val="bg1"/>
                          </a:solidFill>
                          <a:effectLst/>
                        </a:rPr>
                        <a:t>  </a:t>
                      </a:r>
                    </a:p>
                    <a:p>
                      <a:pPr marL="0" marR="0" indent="0" algn="l" defTabSz="914400" rtl="0" eaLnBrk="1" fontAlgn="b" latinLnBrk="0" hangingPunct="1">
                        <a:lnSpc>
                          <a:spcPct val="100000"/>
                        </a:lnSpc>
                        <a:spcBef>
                          <a:spcPts val="0"/>
                        </a:spcBef>
                        <a:spcAft>
                          <a:spcPts val="0"/>
                        </a:spcAft>
                        <a:buClrTx/>
                        <a:buSzTx/>
                        <a:buFontTx/>
                        <a:buNone/>
                        <a:tabLst/>
                        <a:defRPr/>
                      </a:pPr>
                      <a:r>
                        <a:rPr lang="en-US" sz="1050" u="none" strike="noStrike" dirty="0">
                          <a:solidFill>
                            <a:schemeClr val="bg1"/>
                          </a:solidFill>
                          <a:effectLst/>
                        </a:rPr>
                        <a:t>TERBILANG  :  SERATUS DELAPAN PULUH SATU MILYAR SEMBILAN RATUS  </a:t>
                      </a:r>
                      <a:r>
                        <a:rPr lang="fi-FI" sz="1050" u="none" strike="noStrike" dirty="0">
                          <a:solidFill>
                            <a:schemeClr val="bg1"/>
                          </a:solidFill>
                          <a:effectLst/>
                        </a:rPr>
                        <a:t>DUA PULUH LIMA JUTA RUPIAH</a:t>
                      </a:r>
                      <a:endParaRPr lang="en-US" sz="1050" b="1" i="0" u="none" strike="noStrike" dirty="0">
                        <a:solidFill>
                          <a:schemeClr val="bg1"/>
                        </a:solidFill>
                        <a:effectLst/>
                        <a:latin typeface="Arial"/>
                      </a:endParaRPr>
                    </a:p>
                    <a:p>
                      <a:pPr algn="r" fontAlgn="b"/>
                      <a:r>
                        <a:rPr lang="en-US" sz="1050" u="none" strike="noStrike" dirty="0">
                          <a:solidFill>
                            <a:schemeClr val="bg1"/>
                          </a:solidFill>
                          <a:effectLst/>
                        </a:rPr>
                        <a:t> </a:t>
                      </a:r>
                      <a:endParaRPr lang="en-US" sz="1050" b="1" i="0" u="none" strike="noStrike" dirty="0">
                        <a:solidFill>
                          <a:schemeClr val="bg1"/>
                        </a:solidFill>
                        <a:effectLst/>
                        <a:latin typeface="Arial"/>
                      </a:endParaRPr>
                    </a:p>
                  </a:txBody>
                  <a:tcPr marL="8102" marR="8102" marT="8102" marB="0" anchor="b">
                    <a:solidFill>
                      <a:schemeClr val="bg1">
                        <a:lumMod val="50000"/>
                      </a:schemeClr>
                    </a:solidFill>
                  </a:tcPr>
                </a:tc>
                <a:tc hMerge="1">
                  <a:txBody>
                    <a:bodyPr/>
                    <a:lstStyle/>
                    <a:p>
                      <a:endParaRPr lang="en-US"/>
                    </a:p>
                  </a:txBody>
                  <a:tcPr/>
                </a:tc>
                <a:tc hMerge="1">
                  <a:txBody>
                    <a:bodyPr/>
                    <a:lstStyle/>
                    <a:p>
                      <a:pPr algn="r" fontAlgn="b"/>
                      <a:endParaRPr lang="en-US" sz="1050" b="1" i="0" u="none" strike="noStrike" dirty="0">
                        <a:effectLst/>
                        <a:latin typeface="Arial"/>
                      </a:endParaRPr>
                    </a:p>
                  </a:txBody>
                  <a:tcPr marL="8102" marR="8102" marT="8102" marB="0" anchor="b"/>
                </a:tc>
                <a:extLst>
                  <a:ext uri="{0D108BD9-81ED-4DB2-BD59-A6C34878D82A}">
                    <a16:rowId xmlns:a16="http://schemas.microsoft.com/office/drawing/2014/main" val="10019"/>
                  </a:ext>
                </a:extLst>
              </a:tr>
            </a:tbl>
          </a:graphicData>
        </a:graphic>
      </p:graphicFrame>
      <p:sp>
        <p:nvSpPr>
          <p:cNvPr id="6" name="TextBox 5"/>
          <p:cNvSpPr txBox="1"/>
          <p:nvPr/>
        </p:nvSpPr>
        <p:spPr>
          <a:xfrm>
            <a:off x="395536" y="5468781"/>
            <a:ext cx="3816424" cy="246221"/>
          </a:xfrm>
          <a:prstGeom prst="rect">
            <a:avLst/>
          </a:prstGeom>
          <a:solidFill>
            <a:schemeClr val="accent2"/>
          </a:solidFill>
        </p:spPr>
        <p:txBody>
          <a:bodyPr wrap="square" rtlCol="0">
            <a:spAutoFit/>
          </a:bodyPr>
          <a:lstStyle/>
          <a:p>
            <a:pPr algn="ctr"/>
            <a:r>
              <a:rPr lang="en-US" sz="1000" dirty="0" err="1">
                <a:latin typeface="Andale WT"/>
              </a:rPr>
              <a:t>Sumber</a:t>
            </a:r>
            <a:r>
              <a:rPr lang="en-US" sz="1000" dirty="0">
                <a:latin typeface="Andale WT"/>
              </a:rPr>
              <a:t> : Kajian DED Kawasan </a:t>
            </a:r>
            <a:r>
              <a:rPr lang="en-US" sz="1000" dirty="0" err="1">
                <a:latin typeface="Andale WT"/>
              </a:rPr>
              <a:t>Perikanan</a:t>
            </a:r>
            <a:r>
              <a:rPr lang="en-US" sz="1000" dirty="0">
                <a:latin typeface="Andale WT"/>
              </a:rPr>
              <a:t> Muara </a:t>
            </a:r>
            <a:r>
              <a:rPr lang="en-US" sz="1000" dirty="0" err="1">
                <a:latin typeface="Andale WT"/>
              </a:rPr>
              <a:t>Badak</a:t>
            </a:r>
            <a:r>
              <a:rPr lang="en-US" sz="1000" dirty="0">
                <a:latin typeface="Andale WT"/>
              </a:rPr>
              <a:t> </a:t>
            </a:r>
            <a:r>
              <a:rPr lang="en-US" sz="1000" dirty="0" err="1">
                <a:latin typeface="Andale WT"/>
              </a:rPr>
              <a:t>Tahun</a:t>
            </a:r>
            <a:r>
              <a:rPr lang="en-US" sz="1000" dirty="0">
                <a:latin typeface="Andale WT"/>
              </a:rPr>
              <a:t> 2012</a:t>
            </a:r>
          </a:p>
        </p:txBody>
      </p:sp>
    </p:spTree>
    <p:extLst>
      <p:ext uri="{BB962C8B-B14F-4D97-AF65-F5344CB8AC3E}">
        <p14:creationId xmlns:p14="http://schemas.microsoft.com/office/powerpoint/2010/main" val="568520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20308882"/>
              </p:ext>
            </p:extLst>
          </p:nvPr>
        </p:nvGraphicFramePr>
        <p:xfrm>
          <a:off x="827584" y="682323"/>
          <a:ext cx="7488831" cy="5915029"/>
        </p:xfrm>
        <a:graphic>
          <a:graphicData uri="http://schemas.openxmlformats.org/drawingml/2006/table">
            <a:tbl>
              <a:tblPr>
                <a:tableStyleId>{5C22544A-7EE6-4342-B048-85BDC9FD1C3A}</a:tableStyleId>
              </a:tblPr>
              <a:tblGrid>
                <a:gridCol w="610976">
                  <a:extLst>
                    <a:ext uri="{9D8B030D-6E8A-4147-A177-3AD203B41FA5}">
                      <a16:colId xmlns:a16="http://schemas.microsoft.com/office/drawing/2014/main" val="20000"/>
                    </a:ext>
                  </a:extLst>
                </a:gridCol>
                <a:gridCol w="181112">
                  <a:extLst>
                    <a:ext uri="{9D8B030D-6E8A-4147-A177-3AD203B41FA5}">
                      <a16:colId xmlns:a16="http://schemas.microsoft.com/office/drawing/2014/main" val="20001"/>
                    </a:ext>
                  </a:extLst>
                </a:gridCol>
                <a:gridCol w="4130640">
                  <a:extLst>
                    <a:ext uri="{9D8B030D-6E8A-4147-A177-3AD203B41FA5}">
                      <a16:colId xmlns:a16="http://schemas.microsoft.com/office/drawing/2014/main" val="20002"/>
                    </a:ext>
                  </a:extLst>
                </a:gridCol>
                <a:gridCol w="1134672">
                  <a:extLst>
                    <a:ext uri="{9D8B030D-6E8A-4147-A177-3AD203B41FA5}">
                      <a16:colId xmlns:a16="http://schemas.microsoft.com/office/drawing/2014/main" val="20003"/>
                    </a:ext>
                  </a:extLst>
                </a:gridCol>
                <a:gridCol w="1431431">
                  <a:extLst>
                    <a:ext uri="{9D8B030D-6E8A-4147-A177-3AD203B41FA5}">
                      <a16:colId xmlns:a16="http://schemas.microsoft.com/office/drawing/2014/main" val="20004"/>
                    </a:ext>
                  </a:extLst>
                </a:gridCol>
              </a:tblGrid>
              <a:tr h="210679">
                <a:tc>
                  <a:txBody>
                    <a:bodyPr/>
                    <a:lstStyle/>
                    <a:p>
                      <a:pPr algn="ctr" fontAlgn="b"/>
                      <a:r>
                        <a:rPr lang="id-ID" sz="1200" u="none" strike="noStrike" dirty="0">
                          <a:effectLst/>
                        </a:rPr>
                        <a:t>No</a:t>
                      </a:r>
                      <a:endParaRPr lang="id-ID" sz="1200" b="1" i="0" u="none" strike="noStrike" dirty="0">
                        <a:solidFill>
                          <a:srgbClr val="000000"/>
                        </a:solidFill>
                        <a:effectLst/>
                        <a:latin typeface="Tahoma"/>
                      </a:endParaRPr>
                    </a:p>
                  </a:txBody>
                  <a:tcPr marL="7265" marR="7265" marT="7265" marB="0" anchor="b">
                    <a:solidFill>
                      <a:srgbClr val="FFC000"/>
                    </a:solidFill>
                  </a:tcPr>
                </a:tc>
                <a:tc gridSpan="2">
                  <a:txBody>
                    <a:bodyPr/>
                    <a:lstStyle/>
                    <a:p>
                      <a:pPr algn="ctr" fontAlgn="b"/>
                      <a:r>
                        <a:rPr lang="id-ID" sz="1200" u="none" strike="noStrike" dirty="0">
                          <a:effectLst/>
                        </a:rPr>
                        <a:t>Uraian</a:t>
                      </a:r>
                      <a:endParaRPr lang="id-ID" sz="1200" b="1" i="0" u="none" strike="noStrike" dirty="0">
                        <a:solidFill>
                          <a:srgbClr val="000000"/>
                        </a:solidFill>
                        <a:effectLst/>
                        <a:latin typeface="Tahoma"/>
                      </a:endParaRPr>
                    </a:p>
                  </a:txBody>
                  <a:tcPr marL="7265" marR="7265" marT="7265" marB="0" anchor="b">
                    <a:solidFill>
                      <a:srgbClr val="FFC000"/>
                    </a:solidFill>
                  </a:tcPr>
                </a:tc>
                <a:tc hMerge="1">
                  <a:txBody>
                    <a:bodyPr/>
                    <a:lstStyle/>
                    <a:p>
                      <a:endParaRPr lang="id-ID"/>
                    </a:p>
                  </a:txBody>
                  <a:tcPr/>
                </a:tc>
                <a:tc>
                  <a:txBody>
                    <a:bodyPr/>
                    <a:lstStyle/>
                    <a:p>
                      <a:pPr algn="ctr" fontAlgn="b"/>
                      <a:r>
                        <a:rPr lang="id-ID" sz="1200" u="none" strike="noStrike" dirty="0">
                          <a:effectLst/>
                        </a:rPr>
                        <a:t>Satuan</a:t>
                      </a:r>
                      <a:endParaRPr lang="id-ID" sz="1200" b="1" i="0" u="none" strike="noStrike" dirty="0">
                        <a:solidFill>
                          <a:srgbClr val="000000"/>
                        </a:solidFill>
                        <a:effectLst/>
                        <a:latin typeface="Tahoma"/>
                      </a:endParaRPr>
                    </a:p>
                  </a:txBody>
                  <a:tcPr marL="7265" marR="7265" marT="7265" marB="0" anchor="b">
                    <a:solidFill>
                      <a:srgbClr val="FFC000"/>
                    </a:solidFill>
                  </a:tcPr>
                </a:tc>
                <a:tc>
                  <a:txBody>
                    <a:bodyPr/>
                    <a:lstStyle/>
                    <a:p>
                      <a:pPr algn="ctr" fontAlgn="b"/>
                      <a:r>
                        <a:rPr lang="id-ID" sz="1200" u="none" strike="noStrike" dirty="0">
                          <a:effectLst/>
                        </a:rPr>
                        <a:t>Volume</a:t>
                      </a:r>
                      <a:endParaRPr lang="id-ID" sz="1200" b="1" i="0" u="none" strike="noStrike" dirty="0">
                        <a:solidFill>
                          <a:srgbClr val="000000"/>
                        </a:solidFill>
                        <a:effectLst/>
                        <a:latin typeface="Tahoma"/>
                      </a:endParaRPr>
                    </a:p>
                  </a:txBody>
                  <a:tcPr marL="7265" marR="7265" marT="7265" marB="0" anchor="b">
                    <a:solidFill>
                      <a:srgbClr val="FFC000"/>
                    </a:solidFill>
                  </a:tcPr>
                </a:tc>
                <a:extLst>
                  <a:ext uri="{0D108BD9-81ED-4DB2-BD59-A6C34878D82A}">
                    <a16:rowId xmlns:a16="http://schemas.microsoft.com/office/drawing/2014/main" val="10000"/>
                  </a:ext>
                </a:extLst>
              </a:tr>
              <a:tr h="145296">
                <a:tc>
                  <a:txBody>
                    <a:bodyPr/>
                    <a:lstStyle/>
                    <a:p>
                      <a:pPr algn="ctr" fontAlgn="b"/>
                      <a:r>
                        <a:rPr lang="id-ID" sz="1200" u="none" strike="noStrike" dirty="0">
                          <a:effectLst/>
                        </a:rPr>
                        <a:t>1</a:t>
                      </a:r>
                      <a:endParaRPr lang="id-ID" sz="1200" b="1" i="0" u="none" strike="noStrike" dirty="0">
                        <a:solidFill>
                          <a:srgbClr val="000000"/>
                        </a:solidFill>
                        <a:effectLst/>
                        <a:latin typeface="Tahoma"/>
                      </a:endParaRPr>
                    </a:p>
                  </a:txBody>
                  <a:tcPr marL="7265" marR="7265" marT="7265" marB="0" anchor="b">
                    <a:solidFill>
                      <a:srgbClr val="00B0F0"/>
                    </a:solidFill>
                  </a:tcPr>
                </a:tc>
                <a:tc gridSpan="2">
                  <a:txBody>
                    <a:bodyPr/>
                    <a:lstStyle/>
                    <a:p>
                      <a:pPr algn="l" fontAlgn="b"/>
                      <a:r>
                        <a:rPr lang="id-ID" sz="1200" u="none" strike="noStrike" dirty="0">
                          <a:effectLst/>
                        </a:rPr>
                        <a:t>Gedung Kantor PP</a:t>
                      </a:r>
                      <a:endParaRPr lang="id-ID" sz="1200" b="1" i="0" u="none" strike="noStrike" dirty="0">
                        <a:solidFill>
                          <a:srgbClr val="000000"/>
                        </a:solidFill>
                        <a:effectLst/>
                        <a:latin typeface="Tahoma"/>
                      </a:endParaRPr>
                    </a:p>
                  </a:txBody>
                  <a:tcPr marL="7265" marR="7265" marT="7265" marB="0" anchor="b">
                    <a:solidFill>
                      <a:srgbClr val="00B0F0"/>
                    </a:solidFill>
                  </a:tcPr>
                </a:tc>
                <a:tc hMerge="1">
                  <a:txBody>
                    <a:bodyPr/>
                    <a:lstStyle/>
                    <a:p>
                      <a:endParaRPr lang="id-ID"/>
                    </a:p>
                  </a:txBody>
                  <a:tcPr/>
                </a:tc>
                <a:tc>
                  <a:txBody>
                    <a:bodyPr/>
                    <a:lstStyle/>
                    <a:p>
                      <a:pPr algn="l" fontAlgn="b"/>
                      <a:r>
                        <a:rPr lang="id-ID" sz="1200" u="none" strike="noStrike" dirty="0">
                          <a:effectLst/>
                        </a:rPr>
                        <a:t> </a:t>
                      </a:r>
                      <a:endParaRPr lang="id-ID" sz="1200" b="0" i="0" u="none" strike="noStrike" dirty="0">
                        <a:solidFill>
                          <a:srgbClr val="000000"/>
                        </a:solidFill>
                        <a:effectLst/>
                        <a:latin typeface="Tahoma"/>
                      </a:endParaRPr>
                    </a:p>
                  </a:txBody>
                  <a:tcPr marL="7265" marR="7265" marT="7265" marB="0" anchor="b">
                    <a:solidFill>
                      <a:srgbClr val="00B0F0"/>
                    </a:solidFill>
                  </a:tcPr>
                </a:tc>
                <a:tc>
                  <a:txBody>
                    <a:bodyPr/>
                    <a:lstStyle/>
                    <a:p>
                      <a:pPr algn="l" fontAlgn="b"/>
                      <a:r>
                        <a:rPr lang="id-ID" sz="1200" u="none" strike="noStrike" dirty="0">
                          <a:effectLst/>
                        </a:rPr>
                        <a:t> </a:t>
                      </a:r>
                      <a:endParaRPr lang="id-ID" sz="1200" b="0" i="0" u="none" strike="noStrike" dirty="0">
                        <a:solidFill>
                          <a:srgbClr val="000000"/>
                        </a:solidFill>
                        <a:effectLst/>
                        <a:latin typeface="Tahoma"/>
                      </a:endParaRPr>
                    </a:p>
                  </a:txBody>
                  <a:tcPr marL="7265" marR="7265" marT="7265" marB="0" anchor="b">
                    <a:solidFill>
                      <a:srgbClr val="00B0F0"/>
                    </a:solidFill>
                  </a:tcPr>
                </a:tc>
                <a:extLst>
                  <a:ext uri="{0D108BD9-81ED-4DB2-BD59-A6C34878D82A}">
                    <a16:rowId xmlns:a16="http://schemas.microsoft.com/office/drawing/2014/main" val="10001"/>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dirty="0">
                          <a:effectLst/>
                        </a:rPr>
                        <a:t>R. Kepala PP</a:t>
                      </a:r>
                      <a:endParaRPr lang="id-ID" sz="1200" b="0" i="0" u="none" strike="noStrike" dirty="0">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15.84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2"/>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fi-FI" sz="1200" u="none" strike="noStrike">
                          <a:effectLst/>
                        </a:rPr>
                        <a:t>R.Seksi Pengusaha Jasa 2 orang  </a:t>
                      </a:r>
                      <a:endParaRPr lang="fi-FI"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14.04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3"/>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R.Seksi Sarana 2 orang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14.04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4"/>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dirty="0">
                          <a:effectLst/>
                        </a:rPr>
                        <a:t>R.Seksi Kenelayanan 2 orang </a:t>
                      </a:r>
                      <a:endParaRPr lang="id-ID" sz="1200" b="0" i="0" u="none" strike="noStrike" dirty="0">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15.84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5"/>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fi-FI" sz="1200" u="none" strike="noStrike">
                          <a:effectLst/>
                        </a:rPr>
                        <a:t>R.Seksi Tata Usaha 4 orang </a:t>
                      </a:r>
                      <a:endParaRPr lang="fi-FI"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31.68</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6"/>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R.Komunikasi</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14.04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7"/>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dirty="0">
                          <a:effectLst/>
                        </a:rPr>
                        <a:t>R.Tunggu/Hall Konsumsi untuk 20 Orang  </a:t>
                      </a:r>
                      <a:endParaRPr lang="id-ID" sz="1200" b="0" i="0" u="none" strike="noStrike" dirty="0">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20.88</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8"/>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KM/WC Pria 1 bh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2.70</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09"/>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Urinoir/Wastafel</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8.46</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0"/>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KM/WC Wanita 1 bh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2.70</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1"/>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dirty="0">
                          <a:effectLst/>
                        </a:rPr>
                        <a:t>Koridor</a:t>
                      </a:r>
                      <a:endParaRPr lang="id-ID" sz="1200" b="0" i="0" u="none" strike="noStrike" dirty="0">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28.98</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2"/>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Teras</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21.60</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3"/>
                  </a:ext>
                </a:extLst>
              </a:tr>
              <a:tr h="145296">
                <a:tc gridSpan="3">
                  <a:txBody>
                    <a:bodyPr/>
                    <a:lstStyle/>
                    <a:p>
                      <a:pPr algn="ctr" fontAlgn="b"/>
                      <a:r>
                        <a:rPr lang="id-ID" sz="1200" u="none" strike="noStrike">
                          <a:effectLst/>
                        </a:rPr>
                        <a:t>TOTAL</a:t>
                      </a:r>
                      <a:endParaRPr lang="id-ID" sz="1200" b="1" i="0" u="none" strike="noStrike">
                        <a:solidFill>
                          <a:srgbClr val="000000"/>
                        </a:solidFill>
                        <a:effectLst/>
                        <a:latin typeface="Tahoma"/>
                      </a:endParaRPr>
                    </a:p>
                  </a:txBody>
                  <a:tcPr marL="7265" marR="7265" marT="7265" marB="0" anchor="b"/>
                </a:tc>
                <a:tc hMerge="1">
                  <a:txBody>
                    <a:bodyPr/>
                    <a:lstStyle/>
                    <a:p>
                      <a:endParaRPr lang="id-ID"/>
                    </a:p>
                  </a:txBody>
                  <a:tcPr/>
                </a:tc>
                <a:tc hMerge="1">
                  <a:txBody>
                    <a:bodyPr/>
                    <a:lstStyle/>
                    <a:p>
                      <a:endParaRPr lang="id-ID"/>
                    </a:p>
                  </a:txBody>
                  <a:tcPr/>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190.80</a:t>
                      </a:r>
                      <a:endParaRPr lang="id-ID" sz="1200" b="1"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4"/>
                  </a:ext>
                </a:extLst>
              </a:tr>
              <a:tr h="145296">
                <a:tc>
                  <a:txBody>
                    <a:bodyPr/>
                    <a:lstStyle/>
                    <a:p>
                      <a:pPr algn="ctr" fontAlgn="b"/>
                      <a:r>
                        <a:rPr lang="id-ID" sz="1200" u="none" strike="noStrike" dirty="0">
                          <a:effectLst/>
                        </a:rPr>
                        <a:t>2</a:t>
                      </a:r>
                      <a:endParaRPr lang="id-ID" sz="1200" b="1" i="0" u="none" strike="noStrike" dirty="0">
                        <a:solidFill>
                          <a:srgbClr val="000000"/>
                        </a:solidFill>
                        <a:effectLst/>
                        <a:latin typeface="Tahoma"/>
                      </a:endParaRPr>
                    </a:p>
                  </a:txBody>
                  <a:tcPr marL="7265" marR="7265" marT="7265" marB="0" anchor="b">
                    <a:solidFill>
                      <a:srgbClr val="00B0F0"/>
                    </a:solidFill>
                  </a:tcPr>
                </a:tc>
                <a:tc gridSpan="2">
                  <a:txBody>
                    <a:bodyPr/>
                    <a:lstStyle/>
                    <a:p>
                      <a:pPr algn="l" fontAlgn="b"/>
                      <a:r>
                        <a:rPr lang="id-ID" sz="1200" u="none" strike="noStrike" dirty="0">
                          <a:effectLst/>
                        </a:rPr>
                        <a:t>Gedung Kantor Bersama </a:t>
                      </a:r>
                      <a:endParaRPr lang="id-ID" sz="1200" b="1" i="0" u="none" strike="noStrike" dirty="0">
                        <a:solidFill>
                          <a:srgbClr val="000000"/>
                        </a:solidFill>
                        <a:effectLst/>
                        <a:latin typeface="Tahoma"/>
                      </a:endParaRPr>
                    </a:p>
                  </a:txBody>
                  <a:tcPr marL="7265" marR="7265" marT="7265" marB="0" anchor="b">
                    <a:solidFill>
                      <a:srgbClr val="00B0F0"/>
                    </a:solidFill>
                  </a:tcPr>
                </a:tc>
                <a:tc hMerge="1">
                  <a:txBody>
                    <a:bodyPr/>
                    <a:lstStyle/>
                    <a:p>
                      <a:endParaRPr lang="id-ID"/>
                    </a:p>
                  </a:txBody>
                  <a:tcPr/>
                </a:tc>
                <a:tc>
                  <a:txBody>
                    <a:bodyPr/>
                    <a:lstStyle/>
                    <a:p>
                      <a:pPr algn="l" fontAlgn="b"/>
                      <a:r>
                        <a:rPr lang="id-ID" sz="1200" u="none" strike="noStrike" dirty="0">
                          <a:effectLst/>
                        </a:rPr>
                        <a:t> </a:t>
                      </a:r>
                      <a:endParaRPr lang="id-ID" sz="1200" b="0" i="0" u="none" strike="noStrike" dirty="0">
                        <a:solidFill>
                          <a:srgbClr val="000000"/>
                        </a:solidFill>
                        <a:effectLst/>
                        <a:latin typeface="Tahoma"/>
                      </a:endParaRPr>
                    </a:p>
                  </a:txBody>
                  <a:tcPr marL="7265" marR="7265" marT="7265" marB="0" anchor="b">
                    <a:solidFill>
                      <a:srgbClr val="00B0F0"/>
                    </a:solidFill>
                  </a:tcPr>
                </a:tc>
                <a:tc>
                  <a:txBody>
                    <a:bodyPr/>
                    <a:lstStyle/>
                    <a:p>
                      <a:pPr algn="ctr" fontAlgn="b"/>
                      <a:r>
                        <a:rPr lang="id-ID" sz="1200" u="none" strike="noStrike" dirty="0">
                          <a:effectLst/>
                        </a:rPr>
                        <a:t> </a:t>
                      </a:r>
                      <a:endParaRPr lang="id-ID" sz="1200" b="0" i="0" u="none" strike="noStrike" dirty="0">
                        <a:solidFill>
                          <a:srgbClr val="000000"/>
                        </a:solidFill>
                        <a:effectLst/>
                        <a:latin typeface="Tahoma"/>
                      </a:endParaRPr>
                    </a:p>
                  </a:txBody>
                  <a:tcPr marL="7265" marR="7265" marT="7265" marB="0" anchor="b">
                    <a:solidFill>
                      <a:srgbClr val="00B0F0"/>
                    </a:solidFill>
                  </a:tcPr>
                </a:tc>
                <a:extLst>
                  <a:ext uri="{0D108BD9-81ED-4DB2-BD59-A6C34878D82A}">
                    <a16:rowId xmlns:a16="http://schemas.microsoft.com/office/drawing/2014/main" val="10015"/>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Tunggu/Hall Konsumsi untuk 25 Orang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20.88</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6"/>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Syahbandar 2 orang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15.84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7"/>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Administrasi Pelabuhan, 2 orang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15.84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8"/>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Komunikasi</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15.84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19"/>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Polisi, 2 Orang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14.04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0"/>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Dinas Perikanan,2 orang </a:t>
                      </a:r>
                      <a:endParaRPr lang="id-ID" sz="1200" b="0" i="0" u="none" strike="noStrike">
                        <a:solidFill>
                          <a:srgbClr val="000000"/>
                        </a:solidFill>
                        <a:effectLst/>
                        <a:latin typeface="Tahoma"/>
                      </a:endParaRPr>
                    </a:p>
                  </a:txBody>
                  <a:tcPr marL="7265" marR="7265" marT="7265" marB="0" anchor="b"/>
                </a:tc>
                <a:tc>
                  <a:txBody>
                    <a:bodyPr/>
                    <a:lstStyle/>
                    <a:p>
                      <a:pPr algn="ctr" fontAlgn="t"/>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tc>
                <a:tc>
                  <a:txBody>
                    <a:bodyPr/>
                    <a:lstStyle/>
                    <a:p>
                      <a:pPr algn="ctr" fontAlgn="b"/>
                      <a:r>
                        <a:rPr lang="id-ID" sz="1200" u="none" strike="noStrike">
                          <a:effectLst/>
                        </a:rPr>
                        <a:t>15.84</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1"/>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R. Rapat</a:t>
                      </a:r>
                      <a:endParaRPr lang="id-ID" sz="1200" b="0" i="0" u="none" strike="noStrike">
                        <a:solidFill>
                          <a:srgbClr val="000000"/>
                        </a:solidFill>
                        <a:effectLst/>
                        <a:latin typeface="Tahoma"/>
                      </a:endParaRPr>
                    </a:p>
                  </a:txBody>
                  <a:tcPr marL="7265" marR="7265" marT="7265" marB="0" anchor="b"/>
                </a:tc>
                <a:tc>
                  <a:txBody>
                    <a:bodyPr/>
                    <a:lstStyle/>
                    <a:p>
                      <a:pPr algn="ctr" fontAlgn="t"/>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tc>
                <a:tc>
                  <a:txBody>
                    <a:bodyPr/>
                    <a:lstStyle/>
                    <a:p>
                      <a:pPr algn="ctr" fontAlgn="b"/>
                      <a:r>
                        <a:rPr lang="id-ID" sz="1200" u="none" strike="noStrike">
                          <a:effectLst/>
                        </a:rPr>
                        <a:t>28.08</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2"/>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KM/WC Pria 2bh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2.70</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3"/>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Urinoir &amp; Wastafel</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dirty="0">
                          <a:effectLst/>
                        </a:rPr>
                        <a:t>8.46</a:t>
                      </a:r>
                      <a:endParaRPr lang="id-ID" sz="1200" b="0" i="0" u="none" strike="noStrike" dirty="0">
                        <a:solidFill>
                          <a:srgbClr val="000000"/>
                        </a:solidFill>
                        <a:effectLst/>
                        <a:latin typeface="Tahoma"/>
                      </a:endParaRPr>
                    </a:p>
                  </a:txBody>
                  <a:tcPr marL="7265" marR="7265" marT="7265" marB="0" anchor="b"/>
                </a:tc>
                <a:extLst>
                  <a:ext uri="{0D108BD9-81ED-4DB2-BD59-A6C34878D82A}">
                    <a16:rowId xmlns:a16="http://schemas.microsoft.com/office/drawing/2014/main" val="10024"/>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KM/WC Wanita 2bh </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2.70</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5"/>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Koridor</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28.98</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6"/>
                  </a:ext>
                </a:extLst>
              </a:tr>
              <a:tr h="145296">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7265" marR="7265" marT="726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7265" marR="7265" marT="7265" marB="0" anchor="b"/>
                </a:tc>
                <a:tc>
                  <a:txBody>
                    <a:bodyPr/>
                    <a:lstStyle/>
                    <a:p>
                      <a:pPr algn="l" fontAlgn="b"/>
                      <a:r>
                        <a:rPr lang="id-ID" sz="1200" u="none" strike="noStrike">
                          <a:effectLst/>
                        </a:rPr>
                        <a:t>Teras</a:t>
                      </a:r>
                      <a:endParaRPr lang="id-ID" sz="1200" b="0" i="0" u="none" strike="noStrike">
                        <a:solidFill>
                          <a:srgbClr val="000000"/>
                        </a:solidFill>
                        <a:effectLst/>
                        <a:latin typeface="Tahoma"/>
                      </a:endParaRPr>
                    </a:p>
                  </a:txBody>
                  <a:tcPr marL="7265" marR="7265" marT="726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a:effectLst/>
                        </a:rPr>
                        <a:t>21.60</a:t>
                      </a:r>
                      <a:endParaRPr lang="id-ID" sz="1200" b="0" i="0" u="none" strike="noStrike">
                        <a:solidFill>
                          <a:srgbClr val="000000"/>
                        </a:solidFill>
                        <a:effectLst/>
                        <a:latin typeface="Tahoma"/>
                      </a:endParaRPr>
                    </a:p>
                  </a:txBody>
                  <a:tcPr marL="7265" marR="7265" marT="7265" marB="0" anchor="b"/>
                </a:tc>
                <a:extLst>
                  <a:ext uri="{0D108BD9-81ED-4DB2-BD59-A6C34878D82A}">
                    <a16:rowId xmlns:a16="http://schemas.microsoft.com/office/drawing/2014/main" val="10027"/>
                  </a:ext>
                </a:extLst>
              </a:tr>
              <a:tr h="123501">
                <a:tc gridSpan="3">
                  <a:txBody>
                    <a:bodyPr/>
                    <a:lstStyle/>
                    <a:p>
                      <a:pPr algn="ctr" fontAlgn="b"/>
                      <a:r>
                        <a:rPr lang="id-ID" sz="1200" u="none" strike="noStrike">
                          <a:effectLst/>
                        </a:rPr>
                        <a:t>TOTAL</a:t>
                      </a:r>
                      <a:endParaRPr lang="id-ID" sz="1200" b="1" i="0" u="none" strike="noStrike">
                        <a:solidFill>
                          <a:srgbClr val="000000"/>
                        </a:solidFill>
                        <a:effectLst/>
                        <a:latin typeface="Tahoma"/>
                      </a:endParaRPr>
                    </a:p>
                  </a:txBody>
                  <a:tcPr marL="7265" marR="7265" marT="7265" marB="0" anchor="b"/>
                </a:tc>
                <a:tc hMerge="1">
                  <a:txBody>
                    <a:bodyPr/>
                    <a:lstStyle/>
                    <a:p>
                      <a:endParaRPr lang="id-ID"/>
                    </a:p>
                  </a:txBody>
                  <a:tcPr/>
                </a:tc>
                <a:tc hMerge="1">
                  <a:txBody>
                    <a:bodyPr/>
                    <a:lstStyle/>
                    <a:p>
                      <a:endParaRPr lang="id-ID"/>
                    </a:p>
                  </a:txBody>
                  <a:tcPr/>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tc>
                <a:tc>
                  <a:txBody>
                    <a:bodyPr/>
                    <a:lstStyle/>
                    <a:p>
                      <a:pPr algn="ctr" fontAlgn="b"/>
                      <a:r>
                        <a:rPr lang="id-ID" sz="1200" u="none" strike="noStrike" dirty="0">
                          <a:effectLst/>
                        </a:rPr>
                        <a:t>190.80</a:t>
                      </a:r>
                      <a:endParaRPr lang="id-ID" sz="1200" b="1" i="0" u="none" strike="noStrike" dirty="0">
                        <a:solidFill>
                          <a:srgbClr val="000000"/>
                        </a:solidFill>
                        <a:effectLst/>
                        <a:latin typeface="Tahoma"/>
                      </a:endParaRPr>
                    </a:p>
                  </a:txBody>
                  <a:tcPr marL="7265" marR="7265" marT="7265" marB="0" anchor="b"/>
                </a:tc>
                <a:extLst>
                  <a:ext uri="{0D108BD9-81ED-4DB2-BD59-A6C34878D82A}">
                    <a16:rowId xmlns:a16="http://schemas.microsoft.com/office/drawing/2014/main" val="10028"/>
                  </a:ext>
                </a:extLst>
              </a:tr>
              <a:tr h="123501">
                <a:tc>
                  <a:txBody>
                    <a:bodyPr/>
                    <a:lstStyle/>
                    <a:p>
                      <a:pPr algn="ctr" fontAlgn="b"/>
                      <a:r>
                        <a:rPr lang="id-ID" sz="1200" u="none" strike="noStrike" dirty="0">
                          <a:effectLst/>
                        </a:rPr>
                        <a:t>3</a:t>
                      </a:r>
                      <a:endParaRPr lang="id-ID" sz="1200" b="1" i="0" u="none" strike="noStrike" dirty="0">
                        <a:solidFill>
                          <a:srgbClr val="000000"/>
                        </a:solidFill>
                        <a:effectLst/>
                        <a:latin typeface="Tahoma"/>
                      </a:endParaRPr>
                    </a:p>
                  </a:txBody>
                  <a:tcPr marL="7265" marR="7265" marT="7265" marB="0" anchor="b">
                    <a:solidFill>
                      <a:srgbClr val="00B0F0"/>
                    </a:solidFill>
                  </a:tcPr>
                </a:tc>
                <a:tc gridSpan="2">
                  <a:txBody>
                    <a:bodyPr/>
                    <a:lstStyle/>
                    <a:p>
                      <a:pPr algn="l" fontAlgn="b"/>
                      <a:r>
                        <a:rPr lang="id-ID" sz="1200" u="none" strike="noStrike" dirty="0">
                          <a:effectLst/>
                        </a:rPr>
                        <a:t>Loket Retribusi Asumsi luas standar</a:t>
                      </a:r>
                      <a:endParaRPr lang="id-ID" sz="1200" b="1" i="0" u="none" strike="noStrike" dirty="0">
                        <a:solidFill>
                          <a:srgbClr val="000000"/>
                        </a:solidFill>
                        <a:effectLst/>
                        <a:latin typeface="Tahoma"/>
                      </a:endParaRPr>
                    </a:p>
                  </a:txBody>
                  <a:tcPr marL="7265" marR="7265" marT="7265" marB="0" anchor="b">
                    <a:solidFill>
                      <a:srgbClr val="00B0F0"/>
                    </a:solidFill>
                  </a:tcPr>
                </a:tc>
                <a:tc hMerge="1">
                  <a:txBody>
                    <a:bodyPr/>
                    <a:lstStyle/>
                    <a:p>
                      <a:endParaRPr lang="id-ID"/>
                    </a:p>
                  </a:txBody>
                  <a:tcPr/>
                </a:tc>
                <a:tc>
                  <a:txBody>
                    <a:bodyPr/>
                    <a:lstStyle/>
                    <a:p>
                      <a:pPr algn="ctr" fontAlgn="b"/>
                      <a:r>
                        <a:rPr lang="id-ID" sz="1200" u="none" strike="noStrike" dirty="0">
                          <a:effectLst/>
                        </a:rPr>
                        <a:t>m</a:t>
                      </a:r>
                      <a:r>
                        <a:rPr lang="id-ID" sz="1200" u="none" strike="noStrike" baseline="30000" dirty="0">
                          <a:effectLst/>
                        </a:rPr>
                        <a:t>2</a:t>
                      </a:r>
                      <a:endParaRPr lang="id-ID" sz="1200" b="0" i="0" u="none" strike="noStrike" dirty="0">
                        <a:effectLst/>
                        <a:latin typeface="Tahoma"/>
                      </a:endParaRPr>
                    </a:p>
                  </a:txBody>
                  <a:tcPr marL="7265" marR="7265" marT="7265" marB="0" anchor="b">
                    <a:solidFill>
                      <a:srgbClr val="00B0F0"/>
                    </a:solidFill>
                  </a:tcPr>
                </a:tc>
                <a:tc>
                  <a:txBody>
                    <a:bodyPr/>
                    <a:lstStyle/>
                    <a:p>
                      <a:pPr algn="ctr" fontAlgn="b"/>
                      <a:r>
                        <a:rPr lang="id-ID" sz="1200" u="none" strike="noStrike" dirty="0">
                          <a:effectLst/>
                        </a:rPr>
                        <a:t>6.48</a:t>
                      </a:r>
                      <a:endParaRPr lang="id-ID" sz="1200" b="1" i="0" u="none" strike="noStrike" dirty="0">
                        <a:solidFill>
                          <a:srgbClr val="000000"/>
                        </a:solidFill>
                        <a:effectLst/>
                        <a:latin typeface="Tahoma"/>
                      </a:endParaRPr>
                    </a:p>
                  </a:txBody>
                  <a:tcPr marL="7265" marR="7265" marT="7265" marB="0" anchor="b">
                    <a:solidFill>
                      <a:srgbClr val="00B0F0"/>
                    </a:solidFill>
                  </a:tcPr>
                </a:tc>
                <a:extLst>
                  <a:ext uri="{0D108BD9-81ED-4DB2-BD59-A6C34878D82A}">
                    <a16:rowId xmlns:a16="http://schemas.microsoft.com/office/drawing/2014/main" val="10029"/>
                  </a:ext>
                </a:extLst>
              </a:tr>
              <a:tr h="145296">
                <a:tc>
                  <a:txBody>
                    <a:bodyPr/>
                    <a:lstStyle/>
                    <a:p>
                      <a:pPr algn="ctr" fontAlgn="b"/>
                      <a:r>
                        <a:rPr lang="id-ID" sz="1200" u="none" strike="noStrike" dirty="0">
                          <a:effectLst/>
                        </a:rPr>
                        <a:t>4</a:t>
                      </a:r>
                      <a:endParaRPr lang="id-ID" sz="1200" b="1" i="0" u="none" strike="noStrike" dirty="0">
                        <a:solidFill>
                          <a:srgbClr val="000000"/>
                        </a:solidFill>
                        <a:effectLst/>
                        <a:latin typeface="Tahoma"/>
                      </a:endParaRPr>
                    </a:p>
                  </a:txBody>
                  <a:tcPr marL="7265" marR="7265" marT="7265" marB="0" anchor="b">
                    <a:solidFill>
                      <a:srgbClr val="00B0F0"/>
                    </a:solidFill>
                  </a:tcPr>
                </a:tc>
                <a:tc gridSpan="2">
                  <a:txBody>
                    <a:bodyPr/>
                    <a:lstStyle/>
                    <a:p>
                      <a:pPr algn="l" fontAlgn="b"/>
                      <a:r>
                        <a:rPr lang="id-ID" sz="1200" u="none" strike="noStrike" dirty="0">
                          <a:effectLst/>
                        </a:rPr>
                        <a:t>Pos Jaga Asumsi 2 bh @12m</a:t>
                      </a:r>
                      <a:r>
                        <a:rPr lang="id-ID" sz="1200" u="none" strike="noStrike" baseline="30000" dirty="0">
                          <a:effectLst/>
                        </a:rPr>
                        <a:t>2</a:t>
                      </a:r>
                      <a:endParaRPr lang="id-ID" sz="1200" b="1" i="0" u="none" strike="noStrike" dirty="0">
                        <a:solidFill>
                          <a:srgbClr val="000000"/>
                        </a:solidFill>
                        <a:effectLst/>
                        <a:latin typeface="Tahoma"/>
                      </a:endParaRPr>
                    </a:p>
                  </a:txBody>
                  <a:tcPr marL="7265" marR="7265" marT="7265" marB="0" anchor="b">
                    <a:solidFill>
                      <a:srgbClr val="00B0F0"/>
                    </a:solidFill>
                  </a:tcPr>
                </a:tc>
                <a:tc hMerge="1">
                  <a:txBody>
                    <a:bodyPr/>
                    <a:lstStyle/>
                    <a:p>
                      <a:endParaRPr lang="id-ID"/>
                    </a:p>
                  </a:txBody>
                  <a:tcPr/>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7265" marR="7265" marT="7265" marB="0" anchor="b">
                    <a:solidFill>
                      <a:srgbClr val="00B0F0"/>
                    </a:solidFill>
                  </a:tcPr>
                </a:tc>
                <a:tc>
                  <a:txBody>
                    <a:bodyPr/>
                    <a:lstStyle/>
                    <a:p>
                      <a:pPr algn="ctr" fontAlgn="b"/>
                      <a:r>
                        <a:rPr lang="id-ID" sz="1200" u="none" strike="noStrike" dirty="0">
                          <a:effectLst/>
                        </a:rPr>
                        <a:t>24.00</a:t>
                      </a:r>
                      <a:endParaRPr lang="id-ID" sz="1200" b="1" i="0" u="none" strike="noStrike" dirty="0">
                        <a:solidFill>
                          <a:srgbClr val="000000"/>
                        </a:solidFill>
                        <a:effectLst/>
                        <a:latin typeface="Tahoma"/>
                      </a:endParaRPr>
                    </a:p>
                  </a:txBody>
                  <a:tcPr marL="7265" marR="7265" marT="7265" marB="0" anchor="b">
                    <a:solidFill>
                      <a:srgbClr val="00B0F0"/>
                    </a:solidFill>
                  </a:tcPr>
                </a:tc>
                <a:extLst>
                  <a:ext uri="{0D108BD9-81ED-4DB2-BD59-A6C34878D82A}">
                    <a16:rowId xmlns:a16="http://schemas.microsoft.com/office/drawing/2014/main" val="10030"/>
                  </a:ext>
                </a:extLst>
              </a:tr>
            </a:tbl>
          </a:graphicData>
        </a:graphic>
      </p:graphicFrame>
      <p:sp>
        <p:nvSpPr>
          <p:cNvPr id="5" name="TextBox 4"/>
          <p:cNvSpPr txBox="1"/>
          <p:nvPr/>
        </p:nvSpPr>
        <p:spPr>
          <a:xfrm>
            <a:off x="0" y="188640"/>
            <a:ext cx="9144000" cy="355097"/>
          </a:xfrm>
          <a:prstGeom prst="rect">
            <a:avLst/>
          </a:prstGeom>
          <a:solidFill>
            <a:schemeClr val="accent1"/>
          </a:solidFill>
          <a:ln>
            <a:solidFill>
              <a:schemeClr val="accent1"/>
            </a:solidFill>
          </a:ln>
        </p:spPr>
        <p:txBody>
          <a:bodyPr wrap="square" rtlCol="0">
            <a:spAutoFit/>
          </a:bodyPr>
          <a:lstStyle/>
          <a:p>
            <a:pPr algn="ctr">
              <a:lnSpc>
                <a:spcPct val="85000"/>
              </a:lnSpc>
            </a:pPr>
            <a:r>
              <a:rPr lang="id-ID" sz="2000" b="1" dirty="0">
                <a:solidFill>
                  <a:schemeClr val="bg1"/>
                </a:solidFill>
                <a:latin typeface="Verdana" pitchFamily="34" charset="0"/>
                <a:ea typeface="Verdana" pitchFamily="34" charset="0"/>
                <a:cs typeface="Verdana" pitchFamily="34" charset="0"/>
              </a:rPr>
              <a:t>Kebutuhan Fasilitas Kelompok Pengelola</a:t>
            </a:r>
          </a:p>
        </p:txBody>
      </p:sp>
    </p:spTree>
    <p:extLst>
      <p:ext uri="{BB962C8B-B14F-4D97-AF65-F5344CB8AC3E}">
        <p14:creationId xmlns:p14="http://schemas.microsoft.com/office/powerpoint/2010/main" val="1504472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99781954"/>
              </p:ext>
            </p:extLst>
          </p:nvPr>
        </p:nvGraphicFramePr>
        <p:xfrm>
          <a:off x="539553" y="692703"/>
          <a:ext cx="8064895" cy="5616618"/>
        </p:xfrm>
        <a:graphic>
          <a:graphicData uri="http://schemas.openxmlformats.org/drawingml/2006/table">
            <a:tbl>
              <a:tblPr>
                <a:tableStyleId>{5C22544A-7EE6-4342-B048-85BDC9FD1C3A}</a:tableStyleId>
              </a:tblPr>
              <a:tblGrid>
                <a:gridCol w="657975">
                  <a:extLst>
                    <a:ext uri="{9D8B030D-6E8A-4147-A177-3AD203B41FA5}">
                      <a16:colId xmlns:a16="http://schemas.microsoft.com/office/drawing/2014/main" val="20000"/>
                    </a:ext>
                  </a:extLst>
                </a:gridCol>
                <a:gridCol w="245850">
                  <a:extLst>
                    <a:ext uri="{9D8B030D-6E8A-4147-A177-3AD203B41FA5}">
                      <a16:colId xmlns:a16="http://schemas.microsoft.com/office/drawing/2014/main" val="20001"/>
                    </a:ext>
                  </a:extLst>
                </a:gridCol>
                <a:gridCol w="4397574">
                  <a:extLst>
                    <a:ext uri="{9D8B030D-6E8A-4147-A177-3AD203B41FA5}">
                      <a16:colId xmlns:a16="http://schemas.microsoft.com/office/drawing/2014/main" val="20002"/>
                    </a:ext>
                  </a:extLst>
                </a:gridCol>
                <a:gridCol w="1221954">
                  <a:extLst>
                    <a:ext uri="{9D8B030D-6E8A-4147-A177-3AD203B41FA5}">
                      <a16:colId xmlns:a16="http://schemas.microsoft.com/office/drawing/2014/main" val="20003"/>
                    </a:ext>
                  </a:extLst>
                </a:gridCol>
                <a:gridCol w="1541542">
                  <a:extLst>
                    <a:ext uri="{9D8B030D-6E8A-4147-A177-3AD203B41FA5}">
                      <a16:colId xmlns:a16="http://schemas.microsoft.com/office/drawing/2014/main" val="20004"/>
                    </a:ext>
                  </a:extLst>
                </a:gridCol>
              </a:tblGrid>
              <a:tr h="333189">
                <a:tc>
                  <a:txBody>
                    <a:bodyPr/>
                    <a:lstStyle/>
                    <a:p>
                      <a:pPr algn="ctr" fontAlgn="b"/>
                      <a:r>
                        <a:rPr lang="id-ID" sz="1200" u="none" strike="noStrike" dirty="0">
                          <a:effectLst/>
                        </a:rPr>
                        <a:t>No</a:t>
                      </a:r>
                      <a:endParaRPr lang="id-ID" sz="1200" b="1" i="0" u="none" strike="noStrike" dirty="0">
                        <a:solidFill>
                          <a:srgbClr val="000000"/>
                        </a:solidFill>
                        <a:effectLst/>
                        <a:latin typeface="Tahoma"/>
                      </a:endParaRPr>
                    </a:p>
                  </a:txBody>
                  <a:tcPr marL="9525" marR="9525" marT="9525" marB="0" anchor="b">
                    <a:solidFill>
                      <a:srgbClr val="FFC000"/>
                    </a:solidFill>
                  </a:tcPr>
                </a:tc>
                <a:tc gridSpan="2">
                  <a:txBody>
                    <a:bodyPr/>
                    <a:lstStyle/>
                    <a:p>
                      <a:pPr algn="ctr" fontAlgn="b"/>
                      <a:r>
                        <a:rPr lang="id-ID" sz="1200" u="none" strike="noStrike" dirty="0">
                          <a:effectLst/>
                        </a:rPr>
                        <a:t>Uraian</a:t>
                      </a:r>
                      <a:endParaRPr lang="id-ID" sz="1200" b="1" i="0" u="none" strike="noStrike" dirty="0">
                        <a:solidFill>
                          <a:srgbClr val="000000"/>
                        </a:solidFill>
                        <a:effectLst/>
                        <a:latin typeface="Tahoma"/>
                      </a:endParaRPr>
                    </a:p>
                  </a:txBody>
                  <a:tcPr marL="9525" marR="9525" marT="9525" marB="0" anchor="b">
                    <a:solidFill>
                      <a:srgbClr val="FFC000"/>
                    </a:solidFill>
                  </a:tcPr>
                </a:tc>
                <a:tc hMerge="1">
                  <a:txBody>
                    <a:bodyPr/>
                    <a:lstStyle/>
                    <a:p>
                      <a:endParaRPr lang="id-ID"/>
                    </a:p>
                  </a:txBody>
                  <a:tcPr/>
                </a:tc>
                <a:tc>
                  <a:txBody>
                    <a:bodyPr/>
                    <a:lstStyle/>
                    <a:p>
                      <a:pPr algn="ctr" fontAlgn="b"/>
                      <a:r>
                        <a:rPr lang="id-ID" sz="1200" u="none" strike="noStrike" dirty="0">
                          <a:effectLst/>
                        </a:rPr>
                        <a:t>Satuan</a:t>
                      </a:r>
                      <a:endParaRPr lang="id-ID" sz="1200" b="1" i="0" u="none" strike="noStrike" dirty="0">
                        <a:solidFill>
                          <a:srgbClr val="000000"/>
                        </a:solidFill>
                        <a:effectLst/>
                        <a:latin typeface="Tahoma"/>
                      </a:endParaRPr>
                    </a:p>
                  </a:txBody>
                  <a:tcPr marL="9525" marR="9525" marT="9525" marB="0" anchor="b">
                    <a:solidFill>
                      <a:srgbClr val="FFC000"/>
                    </a:solidFill>
                  </a:tcPr>
                </a:tc>
                <a:tc>
                  <a:txBody>
                    <a:bodyPr/>
                    <a:lstStyle/>
                    <a:p>
                      <a:pPr algn="ctr" fontAlgn="b"/>
                      <a:r>
                        <a:rPr lang="id-ID" sz="1200" u="none" strike="noStrike" dirty="0">
                          <a:effectLst/>
                        </a:rPr>
                        <a:t>Volume</a:t>
                      </a:r>
                      <a:endParaRPr lang="id-ID" sz="1200" b="1" i="0" u="none" strike="noStrike" dirty="0">
                        <a:solidFill>
                          <a:srgbClr val="000000"/>
                        </a:solidFill>
                        <a:effectLst/>
                        <a:latin typeface="Tahoma"/>
                      </a:endParaRPr>
                    </a:p>
                  </a:txBody>
                  <a:tcPr marL="9525" marR="9525" marT="9525" marB="0" anchor="b">
                    <a:solidFill>
                      <a:srgbClr val="FFC000"/>
                    </a:solidFill>
                  </a:tcPr>
                </a:tc>
                <a:extLst>
                  <a:ext uri="{0D108BD9-81ED-4DB2-BD59-A6C34878D82A}">
                    <a16:rowId xmlns:a16="http://schemas.microsoft.com/office/drawing/2014/main" val="10000"/>
                  </a:ext>
                </a:extLst>
              </a:tr>
              <a:tr h="317323">
                <a:tc>
                  <a:txBody>
                    <a:bodyPr/>
                    <a:lstStyle/>
                    <a:p>
                      <a:pPr algn="ctr" fontAlgn="b"/>
                      <a:r>
                        <a:rPr lang="id-ID" sz="1200" u="none" strike="noStrike" dirty="0">
                          <a:effectLst/>
                        </a:rPr>
                        <a:t>1</a:t>
                      </a:r>
                      <a:endParaRPr lang="id-ID" sz="1200" b="0" i="0" u="none" strike="noStrike" dirty="0">
                        <a:solidFill>
                          <a:srgbClr val="000000"/>
                        </a:solidFill>
                        <a:effectLst/>
                        <a:latin typeface="Tahoma"/>
                      </a:endParaRPr>
                    </a:p>
                  </a:txBody>
                  <a:tcPr marL="9525" marR="9525" marT="9525" marB="0" anchor="b">
                    <a:solidFill>
                      <a:srgbClr val="00B0F0"/>
                    </a:solidFill>
                  </a:tcPr>
                </a:tc>
                <a:tc gridSpan="2">
                  <a:txBody>
                    <a:bodyPr/>
                    <a:lstStyle/>
                    <a:p>
                      <a:pPr algn="l" fontAlgn="b"/>
                      <a:r>
                        <a:rPr lang="id-ID" sz="1200" u="none" strike="noStrike" dirty="0">
                          <a:effectLst/>
                        </a:rPr>
                        <a:t>Dermaga</a:t>
                      </a:r>
                      <a:endParaRPr lang="id-ID" sz="1200" b="0" i="0" u="none" strike="noStrike" dirty="0">
                        <a:solidFill>
                          <a:srgbClr val="000000"/>
                        </a:solidFill>
                        <a:effectLst/>
                        <a:latin typeface="Tahoma"/>
                      </a:endParaRPr>
                    </a:p>
                  </a:txBody>
                  <a:tcPr marL="9525" marR="9525" marT="9525" marB="0" anchor="b">
                    <a:solidFill>
                      <a:srgbClr val="00B0F0"/>
                    </a:solidFill>
                  </a:tcPr>
                </a:tc>
                <a:tc hMerge="1">
                  <a:txBody>
                    <a:bodyPr/>
                    <a:lstStyle/>
                    <a:p>
                      <a:endParaRPr lang="id-ID"/>
                    </a:p>
                  </a:txBody>
                  <a:tcPr/>
                </a:tc>
                <a:tc>
                  <a:txBody>
                    <a:bodyPr/>
                    <a:lstStyle/>
                    <a:p>
                      <a:pPr algn="l"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00B0F0"/>
                    </a:solidFill>
                  </a:tcPr>
                </a:tc>
                <a:tc>
                  <a:txBody>
                    <a:bodyPr/>
                    <a:lstStyle/>
                    <a:p>
                      <a:pPr algn="l"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00B0F0"/>
                    </a:solidFill>
                  </a:tcPr>
                </a:tc>
                <a:extLst>
                  <a:ext uri="{0D108BD9-81ED-4DB2-BD59-A6C34878D82A}">
                    <a16:rowId xmlns:a16="http://schemas.microsoft.com/office/drawing/2014/main" val="10001"/>
                  </a:ext>
                </a:extLst>
              </a:tr>
              <a:tr h="523584">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dirty="0">
                          <a:effectLst/>
                        </a:rPr>
                        <a:t>Dermaga Bongkar Muat Panjang 60m', lebar 8m', Luas Dermaga = 60m</a:t>
                      </a:r>
                      <a:r>
                        <a:rPr lang="id-ID" sz="1200" u="none" strike="noStrike" baseline="30000" dirty="0">
                          <a:effectLst/>
                        </a:rPr>
                        <a:t>2</a:t>
                      </a:r>
                      <a:r>
                        <a:rPr lang="id-ID" sz="1200" u="none" strike="noStrike" dirty="0">
                          <a:effectLst/>
                        </a:rPr>
                        <a:t> x 8m</a:t>
                      </a:r>
                      <a:r>
                        <a:rPr lang="id-ID" sz="1200" u="none" strike="noStrike" baseline="30000" dirty="0">
                          <a:effectLst/>
                        </a:rPr>
                        <a:t>2</a:t>
                      </a:r>
                      <a:endParaRPr lang="id-ID" sz="1200" b="0" i="0" u="none" strike="noStrike" dirty="0">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480.00</a:t>
                      </a:r>
                      <a:endParaRPr lang="id-ID" sz="1200" b="1"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02"/>
                  </a:ext>
                </a:extLst>
              </a:tr>
              <a:tr h="317323">
                <a:tc>
                  <a:txBody>
                    <a:bodyPr/>
                    <a:lstStyle/>
                    <a:p>
                      <a:pPr algn="ctr" fontAlgn="b"/>
                      <a:r>
                        <a:rPr lang="id-ID" sz="1200" u="none" strike="noStrike" dirty="0">
                          <a:effectLst/>
                        </a:rPr>
                        <a:t>2</a:t>
                      </a:r>
                      <a:endParaRPr lang="id-ID" sz="1200" b="0" i="0" u="none" strike="noStrike" dirty="0">
                        <a:solidFill>
                          <a:srgbClr val="000000"/>
                        </a:solidFill>
                        <a:effectLst/>
                        <a:latin typeface="Tahoma"/>
                      </a:endParaRPr>
                    </a:p>
                  </a:txBody>
                  <a:tcPr marL="9525" marR="9525" marT="9525" marB="0" anchor="b">
                    <a:solidFill>
                      <a:srgbClr val="00B0F0"/>
                    </a:solidFill>
                  </a:tcPr>
                </a:tc>
                <a:tc gridSpan="2">
                  <a:txBody>
                    <a:bodyPr/>
                    <a:lstStyle/>
                    <a:p>
                      <a:pPr algn="l" fontAlgn="b"/>
                      <a:r>
                        <a:rPr lang="id-ID" sz="1200" u="none" strike="noStrike" dirty="0">
                          <a:effectLst/>
                        </a:rPr>
                        <a:t>Workshop</a:t>
                      </a:r>
                      <a:endParaRPr lang="id-ID" sz="1200" b="0" i="0" u="none" strike="noStrike" dirty="0">
                        <a:solidFill>
                          <a:srgbClr val="000000"/>
                        </a:solidFill>
                        <a:effectLst/>
                        <a:latin typeface="Tahoma"/>
                      </a:endParaRPr>
                    </a:p>
                  </a:txBody>
                  <a:tcPr marL="9525" marR="9525" marT="9525" marB="0" anchor="b">
                    <a:solidFill>
                      <a:srgbClr val="00B0F0"/>
                    </a:solidFill>
                  </a:tcPr>
                </a:tc>
                <a:tc hMerge="1">
                  <a:txBody>
                    <a:bodyPr/>
                    <a:lstStyle/>
                    <a:p>
                      <a:endParaRPr lang="id-ID"/>
                    </a:p>
                  </a:txBody>
                  <a:tcPr/>
                </a:tc>
                <a:tc>
                  <a:txBody>
                    <a:bodyPr/>
                    <a:lstStyle/>
                    <a:p>
                      <a:pPr algn="ctr"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00B0F0"/>
                    </a:solidFill>
                  </a:tcPr>
                </a:tc>
                <a:tc>
                  <a:txBody>
                    <a:bodyPr/>
                    <a:lstStyle/>
                    <a:p>
                      <a:pPr algn="ctr"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00B0F0"/>
                    </a:solidFill>
                  </a:tcPr>
                </a:tc>
                <a:extLst>
                  <a:ext uri="{0D108BD9-81ED-4DB2-BD59-A6C34878D82A}">
                    <a16:rowId xmlns:a16="http://schemas.microsoft.com/office/drawing/2014/main" val="10003"/>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dirty="0">
                          <a:effectLst/>
                        </a:rPr>
                        <a:t>R.Administrasi Pelabuhan, 2 orang </a:t>
                      </a:r>
                      <a:endParaRPr lang="id-ID" sz="1200" b="0" i="0" u="none" strike="noStrike" dirty="0">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14.00</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04"/>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a:effectLst/>
                        </a:rPr>
                        <a:t>R.Bengkel</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81.00</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05"/>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dirty="0">
                          <a:effectLst/>
                        </a:rPr>
                        <a:t>Gudang</a:t>
                      </a:r>
                      <a:endParaRPr lang="id-ID" sz="1200" b="0" i="0" u="none" strike="noStrike" dirty="0">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2.90</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06"/>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dirty="0">
                          <a:effectLst/>
                        </a:rPr>
                        <a:t>KM/WC 2bh @3m</a:t>
                      </a:r>
                      <a:r>
                        <a:rPr lang="id-ID" sz="1200" u="none" strike="noStrike" baseline="30000" dirty="0">
                          <a:effectLst/>
                        </a:rPr>
                        <a:t>2</a:t>
                      </a:r>
                      <a:endParaRPr lang="id-ID" sz="1200" b="0" i="0" u="none" strike="noStrike" dirty="0">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2.90</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07"/>
                  </a:ext>
                </a:extLst>
              </a:tr>
              <a:tr h="317323">
                <a:tc gridSpan="3">
                  <a:txBody>
                    <a:bodyPr/>
                    <a:lstStyle/>
                    <a:p>
                      <a:pPr algn="ctr" fontAlgn="b"/>
                      <a:r>
                        <a:rPr lang="id-ID" sz="1200" u="none" strike="noStrike" dirty="0">
                          <a:effectLst/>
                        </a:rPr>
                        <a:t>Total</a:t>
                      </a:r>
                      <a:endParaRPr lang="id-ID" sz="1200" b="1" i="0" u="none" strike="noStrike" dirty="0">
                        <a:solidFill>
                          <a:srgbClr val="000000"/>
                        </a:solidFill>
                        <a:effectLst/>
                        <a:latin typeface="Tahoma"/>
                      </a:endParaRPr>
                    </a:p>
                  </a:txBody>
                  <a:tcPr marL="9525" marR="9525" marT="9525" marB="0" anchor="b"/>
                </a:tc>
                <a:tc hMerge="1">
                  <a:txBody>
                    <a:bodyPr/>
                    <a:lstStyle/>
                    <a:p>
                      <a:endParaRPr lang="id-ID"/>
                    </a:p>
                  </a:txBody>
                  <a:tcPr/>
                </a:tc>
                <a:tc hMerge="1">
                  <a:txBody>
                    <a:bodyPr/>
                    <a:lstStyle/>
                    <a:p>
                      <a:endParaRPr lang="id-ID"/>
                    </a:p>
                  </a:txBody>
                  <a:tcPr/>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100.80</a:t>
                      </a:r>
                      <a:endParaRPr lang="id-ID" sz="1200" b="1"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08"/>
                  </a:ext>
                </a:extLst>
              </a:tr>
              <a:tr h="317323">
                <a:tc>
                  <a:txBody>
                    <a:bodyPr/>
                    <a:lstStyle/>
                    <a:p>
                      <a:pPr algn="ctr" fontAlgn="b"/>
                      <a:r>
                        <a:rPr lang="id-ID" sz="1200" u="none" strike="noStrike" dirty="0">
                          <a:effectLst/>
                        </a:rPr>
                        <a:t>3</a:t>
                      </a:r>
                      <a:endParaRPr lang="id-ID" sz="1200" b="0" i="0" u="none" strike="noStrike" dirty="0">
                        <a:solidFill>
                          <a:srgbClr val="000000"/>
                        </a:solidFill>
                        <a:effectLst/>
                        <a:latin typeface="Tahoma"/>
                      </a:endParaRPr>
                    </a:p>
                  </a:txBody>
                  <a:tcPr marL="9525" marR="9525" marT="9525" marB="0" anchor="b">
                    <a:solidFill>
                      <a:srgbClr val="00B0F0"/>
                    </a:solidFill>
                  </a:tcPr>
                </a:tc>
                <a:tc gridSpan="2">
                  <a:txBody>
                    <a:bodyPr/>
                    <a:lstStyle/>
                    <a:p>
                      <a:pPr algn="l" fontAlgn="b"/>
                      <a:r>
                        <a:rPr lang="id-ID" sz="1200" u="none" strike="noStrike" dirty="0">
                          <a:effectLst/>
                        </a:rPr>
                        <a:t>Depot BBM</a:t>
                      </a:r>
                      <a:endParaRPr lang="id-ID" sz="1200" b="0" i="0" u="none" strike="noStrike" dirty="0">
                        <a:solidFill>
                          <a:srgbClr val="000000"/>
                        </a:solidFill>
                        <a:effectLst/>
                        <a:latin typeface="Tahoma"/>
                      </a:endParaRPr>
                    </a:p>
                  </a:txBody>
                  <a:tcPr marL="9525" marR="9525" marT="9525" marB="0" anchor="b">
                    <a:solidFill>
                      <a:srgbClr val="00B0F0"/>
                    </a:solidFill>
                  </a:tcPr>
                </a:tc>
                <a:tc hMerge="1">
                  <a:txBody>
                    <a:bodyPr/>
                    <a:lstStyle/>
                    <a:p>
                      <a:endParaRPr lang="id-ID"/>
                    </a:p>
                  </a:txBody>
                  <a:tcPr/>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solidFill>
                      <a:srgbClr val="00B0F0"/>
                    </a:solidFill>
                  </a:tcPr>
                </a:tc>
                <a:tc>
                  <a:txBody>
                    <a:bodyPr/>
                    <a:lstStyle/>
                    <a:p>
                      <a:pPr algn="ctr" fontAlgn="b"/>
                      <a:r>
                        <a:rPr lang="id-ID" sz="1200" u="none" strike="noStrike">
                          <a:effectLst/>
                        </a:rPr>
                        <a:t>25.00</a:t>
                      </a:r>
                      <a:endParaRPr lang="id-ID" sz="1200" b="1" i="0" u="none" strike="noStrike">
                        <a:solidFill>
                          <a:srgbClr val="000000"/>
                        </a:solidFill>
                        <a:effectLst/>
                        <a:latin typeface="Tahoma"/>
                      </a:endParaRPr>
                    </a:p>
                  </a:txBody>
                  <a:tcPr marL="9525" marR="9525" marT="9525" marB="0" anchor="b">
                    <a:solidFill>
                      <a:srgbClr val="00B0F0"/>
                    </a:solidFill>
                  </a:tcPr>
                </a:tc>
                <a:extLst>
                  <a:ext uri="{0D108BD9-81ED-4DB2-BD59-A6C34878D82A}">
                    <a16:rowId xmlns:a16="http://schemas.microsoft.com/office/drawing/2014/main" val="10009"/>
                  </a:ext>
                </a:extLst>
              </a:tr>
              <a:tr h="317323">
                <a:tc>
                  <a:txBody>
                    <a:bodyPr/>
                    <a:lstStyle/>
                    <a:p>
                      <a:pPr algn="ctr" fontAlgn="b"/>
                      <a:r>
                        <a:rPr lang="id-ID" sz="1200" u="none" strike="noStrike">
                          <a:effectLst/>
                        </a:rPr>
                        <a:t>4</a:t>
                      </a:r>
                      <a:endParaRPr lang="id-ID" sz="1200" b="0" i="0" u="none" strike="noStrike">
                        <a:solidFill>
                          <a:srgbClr val="000000"/>
                        </a:solidFill>
                        <a:effectLst/>
                        <a:latin typeface="Tahoma"/>
                      </a:endParaRPr>
                    </a:p>
                  </a:txBody>
                  <a:tcPr marL="9525" marR="9525" marT="9525" marB="0" anchor="b">
                    <a:solidFill>
                      <a:srgbClr val="00B0F0"/>
                    </a:solidFill>
                  </a:tcPr>
                </a:tc>
                <a:tc gridSpan="2">
                  <a:txBody>
                    <a:bodyPr/>
                    <a:lstStyle/>
                    <a:p>
                      <a:pPr algn="l" fontAlgn="b"/>
                      <a:r>
                        <a:rPr lang="id-ID" sz="1200" u="none" strike="noStrike" dirty="0">
                          <a:effectLst/>
                        </a:rPr>
                        <a:t>Gedung Tunggu Nelayan</a:t>
                      </a:r>
                      <a:endParaRPr lang="id-ID" sz="1200" b="0" i="0" u="none" strike="noStrike" dirty="0">
                        <a:solidFill>
                          <a:srgbClr val="000000"/>
                        </a:solidFill>
                        <a:effectLst/>
                        <a:latin typeface="Tahoma"/>
                      </a:endParaRPr>
                    </a:p>
                  </a:txBody>
                  <a:tcPr marL="9525" marR="9525" marT="9525" marB="0" anchor="b">
                    <a:solidFill>
                      <a:srgbClr val="00B0F0"/>
                    </a:solidFill>
                  </a:tcPr>
                </a:tc>
                <a:tc hMerge="1">
                  <a:txBody>
                    <a:bodyPr/>
                    <a:lstStyle/>
                    <a:p>
                      <a:endParaRPr lang="id-ID"/>
                    </a:p>
                  </a:txBody>
                  <a:tcPr/>
                </a:tc>
                <a:tc>
                  <a:txBody>
                    <a:bodyPr/>
                    <a:lstStyle/>
                    <a:p>
                      <a:pPr algn="ctr"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00B0F0"/>
                    </a:solidFill>
                  </a:tcPr>
                </a:tc>
                <a:tc>
                  <a:txBody>
                    <a:bodyPr/>
                    <a:lstStyle/>
                    <a:p>
                      <a:pPr algn="ctr"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00B0F0"/>
                    </a:solidFill>
                  </a:tcPr>
                </a:tc>
                <a:extLst>
                  <a:ext uri="{0D108BD9-81ED-4DB2-BD59-A6C34878D82A}">
                    <a16:rowId xmlns:a16="http://schemas.microsoft.com/office/drawing/2014/main" val="10010"/>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dirty="0">
                          <a:effectLst/>
                        </a:rPr>
                        <a:t>R.Tunggu Nelayan asumsi untuk 100 orang </a:t>
                      </a:r>
                      <a:endParaRPr lang="id-ID" sz="1200" b="0" i="0" u="none" strike="noStrike" dirty="0">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102.00</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11"/>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a:effectLst/>
                        </a:rPr>
                        <a:t>KM/WC Pria 4bh @3m</a:t>
                      </a:r>
                      <a:r>
                        <a:rPr lang="id-ID" sz="1200" u="none" strike="noStrike" baseline="30000">
                          <a:effectLst/>
                        </a:rPr>
                        <a:t>2</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17.00</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12"/>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a:effectLst/>
                        </a:rPr>
                        <a:t>WC Pria 2bh@2m</a:t>
                      </a:r>
                      <a:r>
                        <a:rPr lang="id-ID" sz="1200" u="none" strike="noStrike" baseline="30000">
                          <a:effectLst/>
                        </a:rPr>
                        <a:t>2</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15.35</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13"/>
                  </a:ext>
                </a:extLst>
              </a:tr>
              <a:tr h="317323">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a:t>
                      </a:r>
                      <a:endParaRPr lang="id-ID" sz="1200" b="0" i="0" u="none" strike="noStrike">
                        <a:solidFill>
                          <a:srgbClr val="000000"/>
                        </a:solidFill>
                        <a:effectLst/>
                        <a:latin typeface="Tahoma"/>
                      </a:endParaRPr>
                    </a:p>
                  </a:txBody>
                  <a:tcPr marL="9525" marR="9525" marT="9525" marB="0" anchor="b"/>
                </a:tc>
                <a:tc>
                  <a:txBody>
                    <a:bodyPr/>
                    <a:lstStyle/>
                    <a:p>
                      <a:pPr algn="l" fontAlgn="b"/>
                      <a:r>
                        <a:rPr lang="id-ID" sz="1200" u="none" strike="noStrike">
                          <a:effectLst/>
                        </a:rPr>
                        <a:t>Janitor</a:t>
                      </a:r>
                      <a:endParaRPr lang="id-ID" sz="1200" b="0" i="0" u="none" strike="noStrike">
                        <a:solidFill>
                          <a:srgbClr val="000000"/>
                        </a:solidFill>
                        <a:effectLst/>
                        <a:latin typeface="Tahoma"/>
                      </a:endParaRPr>
                    </a:p>
                  </a:txBody>
                  <a:tcPr marL="9525" marR="9525" marT="9525" marB="0" anchor="b"/>
                </a:tc>
                <a:tc>
                  <a:txBody>
                    <a:bodyPr/>
                    <a:lstStyle/>
                    <a:p>
                      <a:pPr algn="ctr" fontAlgn="b"/>
                      <a:r>
                        <a:rPr lang="id-ID" sz="1200" u="none" strike="noStrike">
                          <a:effectLst/>
                        </a:rPr>
                        <a:t>m</a:t>
                      </a:r>
                      <a:r>
                        <a:rPr lang="id-ID" sz="1200" u="none" strike="noStrike" baseline="30000">
                          <a:effectLst/>
                        </a:rPr>
                        <a:t>2</a:t>
                      </a:r>
                      <a:endParaRPr lang="id-ID" sz="1200" b="0" i="0" u="none" strike="noStrike">
                        <a:effectLst/>
                        <a:latin typeface="Tahoma"/>
                      </a:endParaRPr>
                    </a:p>
                  </a:txBody>
                  <a:tcPr marL="9525" marR="9525" marT="9525" marB="0" anchor="b"/>
                </a:tc>
                <a:tc>
                  <a:txBody>
                    <a:bodyPr/>
                    <a:lstStyle/>
                    <a:p>
                      <a:pPr algn="ctr" fontAlgn="b"/>
                      <a:r>
                        <a:rPr lang="id-ID" sz="1200" u="none" strike="noStrike">
                          <a:effectLst/>
                        </a:rPr>
                        <a:t>1.65</a:t>
                      </a:r>
                      <a:endParaRPr lang="id-ID" sz="1200" b="0" i="0" u="none" strike="noStrike">
                        <a:solidFill>
                          <a:srgbClr val="000000"/>
                        </a:solidFill>
                        <a:effectLst/>
                        <a:latin typeface="Tahoma"/>
                      </a:endParaRPr>
                    </a:p>
                  </a:txBody>
                  <a:tcPr marL="9525" marR="9525" marT="9525" marB="0" anchor="b"/>
                </a:tc>
                <a:extLst>
                  <a:ext uri="{0D108BD9-81ED-4DB2-BD59-A6C34878D82A}">
                    <a16:rowId xmlns:a16="http://schemas.microsoft.com/office/drawing/2014/main" val="10014"/>
                  </a:ext>
                </a:extLst>
              </a:tr>
              <a:tr h="317323">
                <a:tc>
                  <a:txBody>
                    <a:bodyPr/>
                    <a:lstStyle/>
                    <a:p>
                      <a:pPr algn="ctr" fontAlgn="b"/>
                      <a:r>
                        <a:rPr lang="id-ID" sz="1200" u="none" strike="noStrike" dirty="0">
                          <a:effectLst/>
                        </a:rPr>
                        <a:t> </a:t>
                      </a:r>
                      <a:endParaRPr lang="id-ID" sz="1200" b="0" i="0" u="none" strike="noStrike" dirty="0">
                        <a:solidFill>
                          <a:srgbClr val="000000"/>
                        </a:solidFill>
                        <a:effectLst/>
                        <a:latin typeface="Tahoma"/>
                      </a:endParaRPr>
                    </a:p>
                  </a:txBody>
                  <a:tcPr marL="9525" marR="9525" marT="9525" marB="0" anchor="b">
                    <a:solidFill>
                      <a:srgbClr val="FF0000"/>
                    </a:solidFill>
                  </a:tcPr>
                </a:tc>
                <a:tc>
                  <a:txBody>
                    <a:bodyPr/>
                    <a:lstStyle/>
                    <a:p>
                      <a:pPr algn="ctr" fontAlgn="b"/>
                      <a:r>
                        <a:rPr lang="id-ID" sz="1200" u="none" strike="noStrike">
                          <a:effectLst/>
                        </a:rPr>
                        <a:t> </a:t>
                      </a:r>
                      <a:endParaRPr lang="id-ID" sz="1200" b="0" i="0" u="none" strike="noStrike">
                        <a:solidFill>
                          <a:srgbClr val="000000"/>
                        </a:solidFill>
                        <a:effectLst/>
                        <a:latin typeface="Tahoma"/>
                      </a:endParaRPr>
                    </a:p>
                  </a:txBody>
                  <a:tcPr marL="9525" marR="9525" marT="9525" marB="0" anchor="b">
                    <a:solidFill>
                      <a:srgbClr val="FF0000"/>
                    </a:solidFill>
                  </a:tcPr>
                </a:tc>
                <a:tc>
                  <a:txBody>
                    <a:bodyPr/>
                    <a:lstStyle/>
                    <a:p>
                      <a:pPr algn="ctr" fontAlgn="b"/>
                      <a:r>
                        <a:rPr lang="id-ID" sz="1200" u="none" strike="noStrike" dirty="0">
                          <a:effectLst/>
                        </a:rPr>
                        <a:t>Total</a:t>
                      </a:r>
                      <a:endParaRPr lang="id-ID" sz="1200" b="1" i="0" u="none" strike="noStrike" dirty="0">
                        <a:solidFill>
                          <a:srgbClr val="000000"/>
                        </a:solidFill>
                        <a:effectLst/>
                        <a:latin typeface="Tahoma"/>
                      </a:endParaRPr>
                    </a:p>
                  </a:txBody>
                  <a:tcPr marL="9525" marR="9525" marT="9525" marB="0" anchor="b">
                    <a:solidFill>
                      <a:srgbClr val="FF0000"/>
                    </a:solidFill>
                  </a:tcPr>
                </a:tc>
                <a:tc>
                  <a:txBody>
                    <a:bodyPr/>
                    <a:lstStyle/>
                    <a:p>
                      <a:pPr algn="ctr" fontAlgn="b"/>
                      <a:r>
                        <a:rPr lang="id-ID" sz="1200" u="none" strike="noStrike" dirty="0">
                          <a:effectLst/>
                        </a:rPr>
                        <a:t>m</a:t>
                      </a:r>
                      <a:r>
                        <a:rPr lang="id-ID" sz="1200" u="none" strike="noStrike" baseline="30000" dirty="0">
                          <a:effectLst/>
                        </a:rPr>
                        <a:t>2</a:t>
                      </a:r>
                      <a:endParaRPr lang="id-ID" sz="1200" b="0" i="0" u="none" strike="noStrike" dirty="0">
                        <a:effectLst/>
                        <a:latin typeface="Tahoma"/>
                      </a:endParaRPr>
                    </a:p>
                  </a:txBody>
                  <a:tcPr marL="9525" marR="9525" marT="9525" marB="0" anchor="b">
                    <a:solidFill>
                      <a:srgbClr val="FF0000"/>
                    </a:solidFill>
                  </a:tcPr>
                </a:tc>
                <a:tc>
                  <a:txBody>
                    <a:bodyPr/>
                    <a:lstStyle/>
                    <a:p>
                      <a:pPr algn="ctr" fontAlgn="b"/>
                      <a:r>
                        <a:rPr lang="id-ID" sz="1200" u="none" strike="noStrike" dirty="0">
                          <a:effectLst/>
                        </a:rPr>
                        <a:t>136.00</a:t>
                      </a:r>
                      <a:endParaRPr lang="id-ID" sz="1200" b="1" i="0" u="none" strike="noStrike" dirty="0">
                        <a:solidFill>
                          <a:srgbClr val="000000"/>
                        </a:solidFill>
                        <a:effectLst/>
                        <a:latin typeface="Tahoma"/>
                      </a:endParaRPr>
                    </a:p>
                  </a:txBody>
                  <a:tcPr marL="9525" marR="9525" marT="9525" marB="0" anchor="b">
                    <a:solidFill>
                      <a:srgbClr val="FF0000"/>
                    </a:solidFill>
                  </a:tcPr>
                </a:tc>
                <a:extLst>
                  <a:ext uri="{0D108BD9-81ED-4DB2-BD59-A6C34878D82A}">
                    <a16:rowId xmlns:a16="http://schemas.microsoft.com/office/drawing/2014/main" val="10015"/>
                  </a:ext>
                </a:extLst>
              </a:tr>
              <a:tr h="317323">
                <a:tc>
                  <a:txBody>
                    <a:bodyPr/>
                    <a:lstStyle/>
                    <a:p>
                      <a:pPr algn="ctr" fontAlgn="b"/>
                      <a:r>
                        <a:rPr lang="id-ID" sz="1200" u="none" strike="noStrike" dirty="0">
                          <a:effectLst/>
                        </a:rPr>
                        <a:t>5</a:t>
                      </a:r>
                      <a:endParaRPr lang="id-ID" sz="1200" b="0" i="0" u="none" strike="noStrike" dirty="0">
                        <a:solidFill>
                          <a:srgbClr val="000000"/>
                        </a:solidFill>
                        <a:effectLst/>
                        <a:latin typeface="Tahoma"/>
                      </a:endParaRPr>
                    </a:p>
                  </a:txBody>
                  <a:tcPr marL="9525" marR="9525" marT="9525" marB="0" anchor="b">
                    <a:solidFill>
                      <a:srgbClr val="00B0F0"/>
                    </a:solidFill>
                  </a:tcPr>
                </a:tc>
                <a:tc gridSpan="2">
                  <a:txBody>
                    <a:bodyPr/>
                    <a:lstStyle/>
                    <a:p>
                      <a:pPr algn="l" fontAlgn="b"/>
                      <a:r>
                        <a:rPr lang="id-ID" sz="1200" u="none" strike="noStrike" dirty="0">
                          <a:effectLst/>
                        </a:rPr>
                        <a:t> Trestel   :</a:t>
                      </a:r>
                      <a:endParaRPr lang="id-ID" sz="1200" b="0" i="0" u="none" strike="noStrike" dirty="0">
                        <a:solidFill>
                          <a:srgbClr val="000000"/>
                        </a:solidFill>
                        <a:effectLst/>
                        <a:latin typeface="Tahoma"/>
                      </a:endParaRPr>
                    </a:p>
                  </a:txBody>
                  <a:tcPr marL="9525" marR="9525" marT="9525" marB="0" anchor="b">
                    <a:solidFill>
                      <a:srgbClr val="00B0F0"/>
                    </a:solidFill>
                  </a:tcPr>
                </a:tc>
                <a:tc hMerge="1">
                  <a:txBody>
                    <a:bodyPr/>
                    <a:lstStyle/>
                    <a:p>
                      <a:endParaRPr lang="id-ID"/>
                    </a:p>
                  </a:txBody>
                  <a:tcPr/>
                </a:tc>
                <a:tc>
                  <a:txBody>
                    <a:bodyPr/>
                    <a:lstStyle/>
                    <a:p>
                      <a:pPr algn="ctr" fontAlgn="b"/>
                      <a:r>
                        <a:rPr lang="id-ID" sz="1200" u="none" strike="noStrike" dirty="0">
                          <a:effectLst/>
                        </a:rPr>
                        <a:t>m’</a:t>
                      </a:r>
                      <a:endParaRPr lang="id-ID" sz="1200" b="0" i="0" u="none" strike="noStrike" dirty="0">
                        <a:solidFill>
                          <a:srgbClr val="000000"/>
                        </a:solidFill>
                        <a:effectLst/>
                        <a:latin typeface="Tahoma"/>
                      </a:endParaRPr>
                    </a:p>
                  </a:txBody>
                  <a:tcPr marL="9525" marR="9525" marT="9525" marB="0" anchor="b">
                    <a:solidFill>
                      <a:srgbClr val="00B0F0"/>
                    </a:solidFill>
                  </a:tcPr>
                </a:tc>
                <a:tc>
                  <a:txBody>
                    <a:bodyPr/>
                    <a:lstStyle/>
                    <a:p>
                      <a:pPr algn="ctr" fontAlgn="b"/>
                      <a:r>
                        <a:rPr lang="id-ID" sz="1200" u="none" strike="noStrike" dirty="0">
                          <a:effectLst/>
                        </a:rPr>
                        <a:t>736</a:t>
                      </a:r>
                      <a:endParaRPr lang="id-ID" sz="1200" b="1" i="0" u="none" strike="noStrike" dirty="0">
                        <a:solidFill>
                          <a:srgbClr val="000000"/>
                        </a:solidFill>
                        <a:effectLst/>
                        <a:latin typeface="Tahoma"/>
                      </a:endParaRPr>
                    </a:p>
                  </a:txBody>
                  <a:tcPr marL="9525" marR="9525" marT="9525" marB="0" anchor="b">
                    <a:solidFill>
                      <a:srgbClr val="00B0F0"/>
                    </a:solidFill>
                  </a:tcPr>
                </a:tc>
                <a:extLst>
                  <a:ext uri="{0D108BD9-81ED-4DB2-BD59-A6C34878D82A}">
                    <a16:rowId xmlns:a16="http://schemas.microsoft.com/office/drawing/2014/main" val="10016"/>
                  </a:ext>
                </a:extLst>
              </a:tr>
            </a:tbl>
          </a:graphicData>
        </a:graphic>
      </p:graphicFrame>
      <p:sp>
        <p:nvSpPr>
          <p:cNvPr id="5" name="TextBox 4"/>
          <p:cNvSpPr txBox="1"/>
          <p:nvPr/>
        </p:nvSpPr>
        <p:spPr>
          <a:xfrm>
            <a:off x="0" y="188640"/>
            <a:ext cx="9144000" cy="355097"/>
          </a:xfrm>
          <a:prstGeom prst="rect">
            <a:avLst/>
          </a:prstGeom>
          <a:solidFill>
            <a:schemeClr val="accent1"/>
          </a:solidFill>
          <a:ln>
            <a:solidFill>
              <a:schemeClr val="accent1"/>
            </a:solidFill>
          </a:ln>
        </p:spPr>
        <p:txBody>
          <a:bodyPr wrap="square" rtlCol="0">
            <a:spAutoFit/>
          </a:bodyPr>
          <a:lstStyle/>
          <a:p>
            <a:pPr algn="ctr">
              <a:lnSpc>
                <a:spcPct val="85000"/>
              </a:lnSpc>
            </a:pPr>
            <a:r>
              <a:rPr lang="id-ID" sz="2000" b="1" dirty="0">
                <a:solidFill>
                  <a:schemeClr val="bg1"/>
                </a:solidFill>
                <a:latin typeface="Verdana" pitchFamily="34" charset="0"/>
                <a:ea typeface="Verdana" pitchFamily="34" charset="0"/>
                <a:cs typeface="Verdana" pitchFamily="34" charset="0"/>
              </a:rPr>
              <a:t>Kebutuhan Fasilitas Kelompok  Kegiatan Armada</a:t>
            </a:r>
          </a:p>
        </p:txBody>
      </p:sp>
      <p:sp>
        <p:nvSpPr>
          <p:cNvPr id="6" name="TextBox 5">
            <a:extLst>
              <a:ext uri="{FF2B5EF4-FFF2-40B4-BE49-F238E27FC236}">
                <a16:creationId xmlns:a16="http://schemas.microsoft.com/office/drawing/2014/main" id="{6E93B077-D680-475C-911D-708D1C3B3F45}"/>
              </a:ext>
            </a:extLst>
          </p:cNvPr>
          <p:cNvSpPr txBox="1"/>
          <p:nvPr/>
        </p:nvSpPr>
        <p:spPr>
          <a:xfrm>
            <a:off x="539552" y="6309321"/>
            <a:ext cx="3816424" cy="246221"/>
          </a:xfrm>
          <a:prstGeom prst="rect">
            <a:avLst/>
          </a:prstGeom>
          <a:solidFill>
            <a:schemeClr val="accent2"/>
          </a:solidFill>
        </p:spPr>
        <p:txBody>
          <a:bodyPr wrap="square" rtlCol="0">
            <a:spAutoFit/>
          </a:bodyPr>
          <a:lstStyle/>
          <a:p>
            <a:pPr algn="ctr"/>
            <a:r>
              <a:rPr lang="en-US" sz="1000" dirty="0" err="1">
                <a:latin typeface="Andale WT"/>
              </a:rPr>
              <a:t>Sumber</a:t>
            </a:r>
            <a:r>
              <a:rPr lang="en-US" sz="1000" dirty="0">
                <a:latin typeface="Andale WT"/>
              </a:rPr>
              <a:t> : Kajian DED Kawasan </a:t>
            </a:r>
            <a:r>
              <a:rPr lang="en-US" sz="1000" dirty="0" err="1">
                <a:latin typeface="Andale WT"/>
              </a:rPr>
              <a:t>Perikanan</a:t>
            </a:r>
            <a:r>
              <a:rPr lang="en-US" sz="1000" dirty="0">
                <a:latin typeface="Andale WT"/>
              </a:rPr>
              <a:t> Muara </a:t>
            </a:r>
            <a:r>
              <a:rPr lang="en-US" sz="1000" dirty="0" err="1">
                <a:latin typeface="Andale WT"/>
              </a:rPr>
              <a:t>Badak</a:t>
            </a:r>
            <a:r>
              <a:rPr lang="en-US" sz="1000" dirty="0">
                <a:latin typeface="Andale WT"/>
              </a:rPr>
              <a:t> </a:t>
            </a:r>
            <a:r>
              <a:rPr lang="en-US" sz="1000" dirty="0" err="1">
                <a:latin typeface="Andale WT"/>
              </a:rPr>
              <a:t>Tahun</a:t>
            </a:r>
            <a:r>
              <a:rPr lang="en-US" sz="1000" dirty="0">
                <a:latin typeface="Andale WT"/>
              </a:rPr>
              <a:t> 2012</a:t>
            </a:r>
          </a:p>
        </p:txBody>
      </p:sp>
    </p:spTree>
    <p:extLst>
      <p:ext uri="{BB962C8B-B14F-4D97-AF65-F5344CB8AC3E}">
        <p14:creationId xmlns:p14="http://schemas.microsoft.com/office/powerpoint/2010/main" val="2561852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88640"/>
            <a:ext cx="9144000" cy="355097"/>
          </a:xfrm>
          <a:prstGeom prst="rect">
            <a:avLst/>
          </a:prstGeom>
          <a:solidFill>
            <a:schemeClr val="accent1"/>
          </a:solidFill>
          <a:ln>
            <a:solidFill>
              <a:schemeClr val="accent1"/>
            </a:solidFill>
          </a:ln>
        </p:spPr>
        <p:txBody>
          <a:bodyPr wrap="square" rtlCol="0">
            <a:spAutoFit/>
          </a:bodyPr>
          <a:lstStyle/>
          <a:p>
            <a:pPr algn="ctr">
              <a:lnSpc>
                <a:spcPct val="85000"/>
              </a:lnSpc>
            </a:pPr>
            <a:r>
              <a:rPr lang="id-ID" sz="2000" b="1" dirty="0">
                <a:solidFill>
                  <a:schemeClr val="bg1"/>
                </a:solidFill>
                <a:latin typeface="Verdana" pitchFamily="34" charset="0"/>
                <a:ea typeface="Verdana" pitchFamily="34" charset="0"/>
                <a:cs typeface="Verdana" pitchFamily="34" charset="0"/>
              </a:rPr>
              <a:t>Kebutuhan Fasilitas Kelompok  Kegiatan Armada</a:t>
            </a:r>
          </a:p>
        </p:txBody>
      </p:sp>
      <p:pic>
        <p:nvPicPr>
          <p:cNvPr id="5" name="Picture 2" descr="C:\Users\ACER\Pictures\Samsoel047.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7698" t="42626"/>
          <a:stretch/>
        </p:blipFill>
        <p:spPr bwMode="auto">
          <a:xfrm>
            <a:off x="251520" y="620688"/>
            <a:ext cx="8424936" cy="5688632"/>
          </a:xfrm>
          <a:prstGeom prst="rect">
            <a:avLst/>
          </a:prstGeom>
          <a:noFill/>
          <a:extLst>
            <a:ext uri="{909E8E84-426E-40DD-AFC4-6F175D3DCCD1}">
              <a14:hiddenFill xmlns:a14="http://schemas.microsoft.com/office/drawing/2010/main">
                <a:solidFill>
                  <a:srgbClr val="FFFFFF"/>
                </a:solidFill>
              </a14:hiddenFill>
            </a:ext>
          </a:extLst>
        </p:spPr>
      </p:pic>
      <p:sp>
        <p:nvSpPr>
          <p:cNvPr id="6" name="Flowchart: Manual Input 5"/>
          <p:cNvSpPr/>
          <p:nvPr/>
        </p:nvSpPr>
        <p:spPr>
          <a:xfrm rot="5400000">
            <a:off x="579005" y="4295698"/>
            <a:ext cx="1615827" cy="2267402"/>
          </a:xfrm>
          <a:prstGeom prst="flowChartManualIn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p:nvSpPr>
        <p:spPr>
          <a:xfrm>
            <a:off x="251520" y="4653136"/>
            <a:ext cx="3672408" cy="1615827"/>
          </a:xfrm>
          <a:prstGeom prst="rect">
            <a:avLst/>
          </a:prstGeom>
          <a:noFill/>
        </p:spPr>
        <p:txBody>
          <a:bodyPr wrap="square" rtlCol="0">
            <a:spAutoFit/>
          </a:bodyPr>
          <a:lstStyle/>
          <a:p>
            <a:r>
              <a:rPr lang="id-ID" sz="1100" b="1" dirty="0">
                <a:solidFill>
                  <a:schemeClr val="bg1"/>
                </a:solidFill>
              </a:rPr>
              <a:t>Nilai Investasi</a:t>
            </a:r>
          </a:p>
          <a:p>
            <a:r>
              <a:rPr lang="id-ID" sz="1100" b="1" dirty="0">
                <a:solidFill>
                  <a:schemeClr val="bg1"/>
                </a:solidFill>
              </a:rPr>
              <a:t>Pekerjaan Jalan &amp; Jembatan </a:t>
            </a:r>
          </a:p>
          <a:p>
            <a:r>
              <a:rPr lang="id-ID" sz="1100" b="1" dirty="0">
                <a:solidFill>
                  <a:schemeClr val="bg1"/>
                </a:solidFill>
              </a:rPr>
              <a:t>Rp. 95.524.837.000,-</a:t>
            </a:r>
          </a:p>
          <a:p>
            <a:r>
              <a:rPr lang="id-ID" sz="1100" b="1" dirty="0">
                <a:solidFill>
                  <a:schemeClr val="bg1"/>
                </a:solidFill>
              </a:rPr>
              <a:t>Pekerjaan Dermaga </a:t>
            </a:r>
          </a:p>
          <a:p>
            <a:r>
              <a:rPr lang="id-ID" sz="1100" b="1" dirty="0">
                <a:solidFill>
                  <a:schemeClr val="bg1"/>
                </a:solidFill>
              </a:rPr>
              <a:t>Rp. 52.328.567.000,-</a:t>
            </a:r>
          </a:p>
          <a:p>
            <a:r>
              <a:rPr lang="id-ID" sz="1100" b="1" dirty="0">
                <a:solidFill>
                  <a:schemeClr val="bg1"/>
                </a:solidFill>
              </a:rPr>
              <a:t>Pekerjaan Bangunan </a:t>
            </a:r>
          </a:p>
          <a:p>
            <a:r>
              <a:rPr lang="id-ID" sz="1100" b="1" dirty="0">
                <a:solidFill>
                  <a:schemeClr val="bg1"/>
                </a:solidFill>
              </a:rPr>
              <a:t>Rp. 17.533.000.00,-</a:t>
            </a:r>
          </a:p>
          <a:p>
            <a:r>
              <a:rPr lang="id-ID" sz="1100" b="1" dirty="0">
                <a:solidFill>
                  <a:schemeClr val="bg1"/>
                </a:solidFill>
              </a:rPr>
              <a:t>Total Nilai Investasi</a:t>
            </a:r>
          </a:p>
          <a:p>
            <a:r>
              <a:rPr lang="id-ID" sz="1100" b="1" dirty="0">
                <a:solidFill>
                  <a:schemeClr val="bg1"/>
                </a:solidFill>
              </a:rPr>
              <a:t>Rp. 165.386.404.000,-</a:t>
            </a:r>
          </a:p>
        </p:txBody>
      </p:sp>
      <p:sp>
        <p:nvSpPr>
          <p:cNvPr id="8" name="TextBox 7">
            <a:extLst>
              <a:ext uri="{FF2B5EF4-FFF2-40B4-BE49-F238E27FC236}">
                <a16:creationId xmlns:a16="http://schemas.microsoft.com/office/drawing/2014/main" id="{6D89616C-92F5-4ED2-B48A-696B31345258}"/>
              </a:ext>
            </a:extLst>
          </p:cNvPr>
          <p:cNvSpPr txBox="1"/>
          <p:nvPr/>
        </p:nvSpPr>
        <p:spPr>
          <a:xfrm>
            <a:off x="251520" y="6268963"/>
            <a:ext cx="3816424" cy="246221"/>
          </a:xfrm>
          <a:prstGeom prst="rect">
            <a:avLst/>
          </a:prstGeom>
          <a:solidFill>
            <a:schemeClr val="accent2"/>
          </a:solidFill>
        </p:spPr>
        <p:txBody>
          <a:bodyPr wrap="square" rtlCol="0">
            <a:spAutoFit/>
          </a:bodyPr>
          <a:lstStyle/>
          <a:p>
            <a:pPr algn="ctr"/>
            <a:r>
              <a:rPr lang="en-US" sz="1000" dirty="0" err="1">
                <a:latin typeface="Andale WT"/>
              </a:rPr>
              <a:t>Sumber</a:t>
            </a:r>
            <a:r>
              <a:rPr lang="en-US" sz="1000" dirty="0">
                <a:latin typeface="Andale WT"/>
              </a:rPr>
              <a:t> : Kajian DED Kawasan </a:t>
            </a:r>
            <a:r>
              <a:rPr lang="en-US" sz="1000" dirty="0" err="1">
                <a:latin typeface="Andale WT"/>
              </a:rPr>
              <a:t>Perikanan</a:t>
            </a:r>
            <a:r>
              <a:rPr lang="en-US" sz="1000" dirty="0">
                <a:latin typeface="Andale WT"/>
              </a:rPr>
              <a:t> Muara </a:t>
            </a:r>
            <a:r>
              <a:rPr lang="en-US" sz="1000" dirty="0" err="1">
                <a:latin typeface="Andale WT"/>
              </a:rPr>
              <a:t>Badak</a:t>
            </a:r>
            <a:r>
              <a:rPr lang="en-US" sz="1000" dirty="0">
                <a:latin typeface="Andale WT"/>
              </a:rPr>
              <a:t> </a:t>
            </a:r>
            <a:r>
              <a:rPr lang="en-US" sz="1000" dirty="0" err="1">
                <a:latin typeface="Andale WT"/>
              </a:rPr>
              <a:t>Tahun</a:t>
            </a:r>
            <a:r>
              <a:rPr lang="en-US" sz="1000" dirty="0">
                <a:latin typeface="Andale WT"/>
              </a:rPr>
              <a:t> 2012</a:t>
            </a:r>
          </a:p>
        </p:txBody>
      </p:sp>
    </p:spTree>
    <p:extLst>
      <p:ext uri="{BB962C8B-B14F-4D97-AF65-F5344CB8AC3E}">
        <p14:creationId xmlns:p14="http://schemas.microsoft.com/office/powerpoint/2010/main" val="626839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675</Words>
  <Application>Microsoft Office PowerPoint</Application>
  <PresentationFormat>On-screen Show (4:3)</PresentationFormat>
  <Paragraphs>292</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Andale WT</vt:lpstr>
      <vt:lpstr>Arial</vt:lpstr>
      <vt:lpstr>Arial Unicode MS</vt:lpstr>
      <vt:lpstr>Calibri</vt:lpstr>
      <vt:lpstr>Tahoma</vt:lpstr>
      <vt:lpstr>Verdana</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Asus ROG</cp:lastModifiedBy>
  <cp:revision>6</cp:revision>
  <dcterms:created xsi:type="dcterms:W3CDTF">2017-07-05T02:09:09Z</dcterms:created>
  <dcterms:modified xsi:type="dcterms:W3CDTF">2021-03-08T03:24:56Z</dcterms:modified>
</cp:coreProperties>
</file>